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7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8" r:id="rId11"/>
    <p:sldId id="330" r:id="rId12"/>
    <p:sldId id="331" r:id="rId13"/>
    <p:sldId id="332" r:id="rId14"/>
    <p:sldId id="333" r:id="rId15"/>
    <p:sldId id="334" r:id="rId16"/>
    <p:sldId id="335" r:id="rId17"/>
    <p:sldId id="340" r:id="rId18"/>
    <p:sldId id="337" r:id="rId19"/>
    <p:sldId id="338" r:id="rId20"/>
    <p:sldId id="314" r:id="rId21"/>
    <p:sldId id="315" r:id="rId22"/>
    <p:sldId id="339" r:id="rId23"/>
    <p:sldId id="341" r:id="rId24"/>
    <p:sldId id="342" r:id="rId25"/>
    <p:sldId id="343" r:id="rId26"/>
    <p:sldId id="258" r:id="rId27"/>
    <p:sldId id="259" r:id="rId28"/>
    <p:sldId id="262" r:id="rId29"/>
    <p:sldId id="264" r:id="rId30"/>
    <p:sldId id="266" r:id="rId31"/>
    <p:sldId id="286" r:id="rId32"/>
    <p:sldId id="267" r:id="rId33"/>
    <p:sldId id="287" r:id="rId34"/>
    <p:sldId id="288" r:id="rId35"/>
    <p:sldId id="269" r:id="rId36"/>
    <p:sldId id="273" r:id="rId37"/>
    <p:sldId id="290" r:id="rId38"/>
    <p:sldId id="274" r:id="rId39"/>
    <p:sldId id="291" r:id="rId40"/>
    <p:sldId id="279" r:id="rId41"/>
    <p:sldId id="280" r:id="rId42"/>
    <p:sldId id="281" r:id="rId43"/>
    <p:sldId id="283" r:id="rId44"/>
    <p:sldId id="285" r:id="rId45"/>
    <p:sldId id="275" r:id="rId46"/>
  </p:sldIdLst>
  <p:sldSz cx="9144000" cy="6858000" type="screen4x3"/>
  <p:notesSz cx="6858000" cy="9144000"/>
  <p:defaultTextStyle>
    <a:defPPr>
      <a:defRPr lang="es-A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0F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696" y="5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113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AB7757-D0A3-4975-8B0A-1083DA5A0A55}" type="datetimeFigureOut">
              <a:rPr lang="es-AR" smtClean="0"/>
              <a:t>3/10/2017</a:t>
            </a:fld>
            <a:endParaRPr lang="es-A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622D4F-F9C0-4459-8BF1-EF4ED19C5C5A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49563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622D4F-F9C0-4459-8BF1-EF4ED19C5C5A}" type="slidenum">
              <a:rPr lang="es-AR" smtClean="0"/>
              <a:t>38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9376682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D364E-1499-4110-B714-6862478FBE1D}" type="datetimeFigureOut">
              <a:rPr lang="es-AR"/>
              <a:pPr>
                <a:defRPr/>
              </a:pPr>
              <a:t>3/10/2017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AA169-29F5-4D9E-9923-8621E07B0E76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121081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80F6C-E60E-4856-898F-8C5DDC0A8560}" type="datetimeFigureOut">
              <a:rPr lang="es-AR"/>
              <a:pPr>
                <a:defRPr/>
              </a:pPr>
              <a:t>3/10/2017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8F96D-B06F-4F4F-BDFE-7657706CAD0A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3838155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D1A1E-6895-445A-9220-9ACE73057793}" type="datetimeFigureOut">
              <a:rPr lang="es-AR"/>
              <a:pPr>
                <a:defRPr/>
              </a:pPr>
              <a:t>3/10/2017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8B70E-EE68-48F2-86BB-7DB71643951D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958658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DE09A-40A0-4684-9EB9-94833ABB218D}" type="datetimeFigureOut">
              <a:rPr lang="es-AR"/>
              <a:pPr>
                <a:defRPr/>
              </a:pPr>
              <a:t>3/10/2017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72C452-C2DC-46D0-ABC5-3517B9667017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957937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7A163-EACC-4908-BCF7-44D3E73C366C}" type="datetimeFigureOut">
              <a:rPr lang="es-AR"/>
              <a:pPr>
                <a:defRPr/>
              </a:pPr>
              <a:t>3/10/2017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EBA81-FD3C-483F-BE19-CFE7C2F6A0C2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119398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0323B7-6BE6-42DD-A29E-4947F3788B4D}" type="datetimeFigureOut">
              <a:rPr lang="es-AR"/>
              <a:pPr>
                <a:defRPr/>
              </a:pPr>
              <a:t>3/10/2017</a:t>
            </a:fld>
            <a:endParaRPr lang="es-AR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3090BB-E04F-406A-BE94-C75671082C5F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012569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C164A-D707-4D38-9EBB-E08545D00447}" type="datetimeFigureOut">
              <a:rPr lang="es-AR"/>
              <a:pPr>
                <a:defRPr/>
              </a:pPr>
              <a:t>3/10/2017</a:t>
            </a:fld>
            <a:endParaRPr lang="es-AR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B9910-7CA2-46ED-9C2A-DF2CAFF8AEDB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051391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13F2B8-2698-48B8-98DA-86549D3BE59E}" type="datetimeFigureOut">
              <a:rPr lang="es-AR"/>
              <a:pPr>
                <a:defRPr/>
              </a:pPr>
              <a:t>3/10/2017</a:t>
            </a:fld>
            <a:endParaRPr lang="es-AR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16B51-763F-4B02-9DE2-F93C3D7B8BAF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094813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166C7-1768-4FF3-A602-27B1E305F5BD}" type="datetimeFigureOut">
              <a:rPr lang="es-AR"/>
              <a:pPr>
                <a:defRPr/>
              </a:pPr>
              <a:t>3/10/2017</a:t>
            </a:fld>
            <a:endParaRPr lang="es-AR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686AF-779B-4A43-96CA-F1FD10477551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524574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9E6E5-0237-4A49-9A9C-AC4E78E0F153}" type="datetimeFigureOut">
              <a:rPr lang="es-AR"/>
              <a:pPr>
                <a:defRPr/>
              </a:pPr>
              <a:t>3/10/2017</a:t>
            </a:fld>
            <a:endParaRPr lang="es-AR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6EC65-274F-429E-A260-66F09C804136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3022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AR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FF183-2D53-44A9-996F-E0FE6BF23C78}" type="datetimeFigureOut">
              <a:rPr lang="es-AR"/>
              <a:pPr>
                <a:defRPr/>
              </a:pPr>
              <a:t>3/10/2017</a:t>
            </a:fld>
            <a:endParaRPr lang="es-AR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F2851-B63B-41F9-96B5-73317C49FA62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853473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AR" smtClean="0"/>
              <a:t>Haga clic para modificar el estilo de título del patrón</a:t>
            </a:r>
            <a:endParaRPr lang="es-AR" altLang="es-AR" smtClean="0"/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AR" smtClean="0"/>
              <a:t>Haga clic para modificar el estilo de texto del patrón</a:t>
            </a:r>
          </a:p>
          <a:p>
            <a:pPr lvl="1"/>
            <a:r>
              <a:rPr lang="es-ES" altLang="es-AR" smtClean="0"/>
              <a:t>Segundo nivel</a:t>
            </a:r>
          </a:p>
          <a:p>
            <a:pPr lvl="2"/>
            <a:r>
              <a:rPr lang="es-ES" altLang="es-AR" smtClean="0"/>
              <a:t>Tercer nivel</a:t>
            </a:r>
          </a:p>
          <a:p>
            <a:pPr lvl="3"/>
            <a:r>
              <a:rPr lang="es-ES" altLang="es-AR" smtClean="0"/>
              <a:t>Cuarto nivel</a:t>
            </a:r>
          </a:p>
          <a:p>
            <a:pPr lvl="4"/>
            <a:r>
              <a:rPr lang="es-ES" altLang="es-AR" smtClean="0"/>
              <a:t>Quinto nivel</a:t>
            </a:r>
            <a:endParaRPr lang="es-AR" altLang="es-AR" smtClean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58F23F0-316F-4175-9068-ECFE872D42AB}" type="datetimeFigureOut">
              <a:rPr lang="es-AR"/>
              <a:pPr>
                <a:defRPr/>
              </a:pPr>
              <a:t>3/10/2017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60539EE-F7FF-4415-8527-62323EF52B8E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clientesapc.com/blog/wp-content/uploads/2012/11/Comida-grasosa.jpg"/>
          <p:cNvPicPr>
            <a:picLocks noChangeAspect="1" noChangeArrowheads="1"/>
          </p:cNvPicPr>
          <p:nvPr/>
        </p:nvPicPr>
        <p:blipFill>
          <a:blip r:embed="rId2">
            <a:lum bright="72000" contras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488" y="0"/>
            <a:ext cx="9234488" cy="693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214313" y="0"/>
            <a:ext cx="8929687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LIC. NUTRICIÓN 	          	               </a:t>
            </a:r>
            <a:r>
              <a:rPr lang="es-ES_tradnl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				       </a:t>
            </a:r>
            <a:r>
              <a:rPr lang="es-ES_tradnl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QCA. BIOLÓGICA</a:t>
            </a:r>
            <a:endParaRPr lang="es-AR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052" name="4 Rectángulo"/>
          <p:cNvSpPr>
            <a:spLocks noChangeArrowheads="1"/>
          </p:cNvSpPr>
          <p:nvPr/>
        </p:nvSpPr>
        <p:spPr bwMode="auto">
          <a:xfrm>
            <a:off x="571500" y="357188"/>
            <a:ext cx="80724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AR" altLang="es-AR" sz="2400" b="1"/>
              <a:t>PROGRAMA ANALITICO Y/O DE EXAMEN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AR" altLang="es-AR" sz="2400" b="1">
                <a:solidFill>
                  <a:srgbClr val="C00000"/>
                </a:solidFill>
              </a:rPr>
              <a:t> </a:t>
            </a:r>
            <a:r>
              <a:rPr lang="es-AR" altLang="es-AR" sz="2400">
                <a:solidFill>
                  <a:srgbClr val="0070C0"/>
                </a:solidFill>
              </a:rPr>
              <a:t/>
            </a:r>
            <a:br>
              <a:rPr lang="es-AR" altLang="es-AR" sz="2400">
                <a:solidFill>
                  <a:srgbClr val="0070C0"/>
                </a:solidFill>
              </a:rPr>
            </a:br>
            <a:endParaRPr lang="es-AR" altLang="es-AR" sz="2400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0" y="785813"/>
            <a:ext cx="8820150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endParaRPr lang="es-AR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endParaRPr lang="es-AR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1 Rectángulo"/>
          <p:cNvSpPr>
            <a:spLocks noChangeArrowheads="1"/>
          </p:cNvSpPr>
          <p:nvPr/>
        </p:nvSpPr>
        <p:spPr bwMode="auto">
          <a:xfrm>
            <a:off x="501650" y="957263"/>
            <a:ext cx="7816850" cy="544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AR" altLang="es-AR" sz="2000" b="1" dirty="0">
                <a:latin typeface="Arial" charset="0"/>
              </a:rPr>
              <a:t>Tema 6- Metabolismo de Lípidos. Digestión y absorción de lípidos. Transporte de lípidos: Lipoproteínas, función e importancia metabólica, lípidos que transportan, metabolismo. Degradación de </a:t>
            </a:r>
            <a:r>
              <a:rPr lang="es-AR" altLang="es-AR" sz="2000" b="1" dirty="0" err="1">
                <a:latin typeface="Arial" charset="0"/>
              </a:rPr>
              <a:t>triacilglicéridos</a:t>
            </a:r>
            <a:r>
              <a:rPr lang="es-AR" altLang="es-AR" sz="2000" b="1" dirty="0">
                <a:latin typeface="Arial" charset="0"/>
              </a:rPr>
              <a:t>: lipasas, localización tisular y regulación. Degradación de ácidos grasos: proceso de beta-oxidación, localización celular, rendimiento energético, regulación. Cuerpos cetónicos: síntesis, importancia metabólica. </a:t>
            </a:r>
            <a:r>
              <a:rPr lang="es-AR" altLang="es-AR" sz="2000" dirty="0">
                <a:latin typeface="Arial" charset="0"/>
              </a:rPr>
              <a:t/>
            </a:r>
            <a:br>
              <a:rPr lang="es-AR" altLang="es-AR" sz="2000" dirty="0">
                <a:latin typeface="Arial" charset="0"/>
              </a:rPr>
            </a:br>
            <a:r>
              <a:rPr lang="es-AR" altLang="es-AR" sz="2000" dirty="0">
                <a:latin typeface="Arial" charset="0"/>
              </a:rPr>
              <a:t/>
            </a:r>
            <a:br>
              <a:rPr lang="es-AR" altLang="es-AR" sz="2000" dirty="0">
                <a:latin typeface="Arial" charset="0"/>
              </a:rPr>
            </a:br>
            <a:r>
              <a:rPr lang="es-AR" altLang="es-AR" sz="2000" dirty="0">
                <a:latin typeface="Arial" charset="0"/>
              </a:rPr>
              <a:t/>
            </a:r>
            <a:br>
              <a:rPr lang="es-AR" altLang="es-AR" sz="2000" dirty="0">
                <a:latin typeface="Arial" charset="0"/>
              </a:rPr>
            </a:br>
            <a:r>
              <a:rPr lang="es-AR" altLang="es-AR" sz="2800" b="1" dirty="0">
                <a:solidFill>
                  <a:srgbClr val="FF0000"/>
                </a:solidFill>
                <a:latin typeface="Arial" charset="0"/>
              </a:rPr>
              <a:t>Tema 7- Metabolismo de Lípidos.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AR" altLang="es-AR" sz="2000" b="1" dirty="0">
                <a:solidFill>
                  <a:srgbClr val="200FFD"/>
                </a:solidFill>
                <a:latin typeface="Arial" charset="0"/>
              </a:rPr>
              <a:t>Biosíntesis de ácidos grasos, precursores, regulación.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AR" altLang="es-AR" sz="2000" b="1" dirty="0"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AR" altLang="es-AR" sz="2000" b="1" dirty="0">
                <a:solidFill>
                  <a:srgbClr val="200FFD"/>
                </a:solidFill>
                <a:latin typeface="Arial" charset="0"/>
              </a:rPr>
              <a:t>Metabolismo del Colesterol: precursores de síntesis, regulación, importancia clínica. Degradación de Colesterol: ácidos biliares, función. Ciclo </a:t>
            </a:r>
            <a:r>
              <a:rPr lang="es-AR" altLang="es-AR" sz="2000" b="1" dirty="0" err="1">
                <a:solidFill>
                  <a:srgbClr val="200FFD"/>
                </a:solidFill>
                <a:latin typeface="Arial" charset="0"/>
              </a:rPr>
              <a:t>enterohepático</a:t>
            </a:r>
            <a:r>
              <a:rPr lang="es-AR" altLang="es-AR" sz="2000" b="1" dirty="0">
                <a:solidFill>
                  <a:srgbClr val="200FFD"/>
                </a:solidFill>
                <a:latin typeface="Arial" charset="0"/>
              </a:rPr>
              <a:t>. </a:t>
            </a:r>
            <a:r>
              <a:rPr lang="es-AR" altLang="es-AR" sz="2000" dirty="0">
                <a:solidFill>
                  <a:srgbClr val="200FFD"/>
                </a:solidFill>
                <a:latin typeface="Arial" charset="0"/>
              </a:rPr>
              <a:t/>
            </a:r>
            <a:br>
              <a:rPr lang="es-AR" altLang="es-AR" sz="2000" dirty="0">
                <a:solidFill>
                  <a:srgbClr val="200FFD"/>
                </a:solidFill>
                <a:latin typeface="Arial" charset="0"/>
              </a:rPr>
            </a:br>
            <a:endParaRPr lang="es-AR" altLang="es-AR" sz="2000" dirty="0">
              <a:solidFill>
                <a:srgbClr val="200FFD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>
            <a:spLocks noChangeArrowheads="1"/>
          </p:cNvSpPr>
          <p:nvPr/>
        </p:nvSpPr>
        <p:spPr bwMode="auto">
          <a:xfrm>
            <a:off x="1571625" y="1785938"/>
            <a:ext cx="6572250" cy="186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Clr>
                <a:schemeClr val="tx2"/>
              </a:buClr>
              <a:buFontTx/>
              <a:buChar char="•"/>
            </a:pPr>
            <a:r>
              <a:rPr lang="es-ES" altLang="es-AR" sz="2400" b="1" dirty="0">
                <a:solidFill>
                  <a:srgbClr val="0000CC"/>
                </a:solidFill>
                <a:latin typeface="Arial" charset="0"/>
              </a:rPr>
              <a:t>Síntesis de </a:t>
            </a:r>
            <a:r>
              <a:rPr lang="es-ES" altLang="es-AR" sz="2400" b="1" dirty="0" smtClean="0">
                <a:solidFill>
                  <a:srgbClr val="0000CC"/>
                </a:solidFill>
                <a:latin typeface="Arial" charset="0"/>
              </a:rPr>
              <a:t>AG de </a:t>
            </a:r>
            <a:r>
              <a:rPr lang="es-ES" altLang="es-AR" sz="2400" b="1" dirty="0">
                <a:solidFill>
                  <a:srgbClr val="0000CC"/>
                </a:solidFill>
                <a:latin typeface="Arial" charset="0"/>
              </a:rPr>
              <a:t>hasta 16 C</a:t>
            </a:r>
          </a:p>
          <a:p>
            <a:pPr eaLnBrk="1" hangingPunct="1">
              <a:lnSpc>
                <a:spcPct val="80000"/>
              </a:lnSpc>
              <a:buClr>
                <a:schemeClr val="tx2"/>
              </a:buClr>
              <a:buFontTx/>
              <a:buChar char="•"/>
            </a:pPr>
            <a:endParaRPr lang="es-ES" altLang="es-AR" sz="2400" b="1" dirty="0">
              <a:solidFill>
                <a:srgbClr val="0000CC"/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  <a:buClr>
                <a:schemeClr val="tx2"/>
              </a:buClr>
              <a:buFontTx/>
              <a:buChar char="•"/>
            </a:pPr>
            <a:r>
              <a:rPr lang="es-ES" altLang="es-AR" sz="2400" b="1" dirty="0">
                <a:solidFill>
                  <a:srgbClr val="0000CC"/>
                </a:solidFill>
                <a:latin typeface="Arial" charset="0"/>
              </a:rPr>
              <a:t>La AGS esta formada por 2 subunidades </a:t>
            </a:r>
          </a:p>
          <a:p>
            <a:pPr eaLnBrk="1" hangingPunct="1">
              <a:lnSpc>
                <a:spcPct val="80000"/>
              </a:lnSpc>
              <a:buClr>
                <a:schemeClr val="tx2"/>
              </a:buClr>
              <a:buFontTx/>
              <a:buChar char="•"/>
            </a:pPr>
            <a:endParaRPr lang="es-ES" altLang="es-AR" sz="2400" b="1" dirty="0">
              <a:solidFill>
                <a:srgbClr val="0000CC"/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  <a:buClr>
                <a:schemeClr val="tx2"/>
              </a:buClr>
              <a:buFontTx/>
              <a:buChar char="•"/>
            </a:pPr>
            <a:r>
              <a:rPr lang="es-ES" altLang="es-AR" sz="2400" b="1" dirty="0">
                <a:solidFill>
                  <a:srgbClr val="0000CC"/>
                </a:solidFill>
                <a:latin typeface="Arial" charset="0"/>
              </a:rPr>
              <a:t>El complejo incluye 7 enzimas</a:t>
            </a:r>
          </a:p>
        </p:txBody>
      </p:sp>
      <p:sp>
        <p:nvSpPr>
          <p:cNvPr id="5" name="4 Rectángulo"/>
          <p:cNvSpPr/>
          <p:nvPr/>
        </p:nvSpPr>
        <p:spPr>
          <a:xfrm>
            <a:off x="642938" y="0"/>
            <a:ext cx="8072437" cy="1471613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>
            <a:spAutoFit/>
          </a:bodyPr>
          <a:lstStyle/>
          <a:p>
            <a:pPr marL="533400" indent="-533400" algn="ctr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es-ES" sz="2800" b="1" dirty="0">
                <a:latin typeface="+mn-lt"/>
              </a:rPr>
              <a:t>II) Reacciones catalizadas por el complejo </a:t>
            </a:r>
            <a:r>
              <a:rPr lang="es-ES" sz="2800" b="1" dirty="0" err="1">
                <a:latin typeface="+mn-lt"/>
              </a:rPr>
              <a:t>multienzimático</a:t>
            </a:r>
            <a:r>
              <a:rPr lang="es-ES" sz="2800" b="1" dirty="0">
                <a:latin typeface="+mn-lt"/>
              </a:rPr>
              <a:t> de la </a:t>
            </a:r>
          </a:p>
          <a:p>
            <a:pPr marL="533400" indent="-533400" algn="ctr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es-ES" sz="2800" b="1" dirty="0">
                <a:solidFill>
                  <a:srgbClr val="FF3300"/>
                </a:solidFill>
                <a:latin typeface="+mn-lt"/>
              </a:rPr>
              <a:t>Ácido graso </a:t>
            </a:r>
            <a:r>
              <a:rPr lang="es-ES" sz="2800" b="1" dirty="0" err="1">
                <a:solidFill>
                  <a:srgbClr val="FF3300"/>
                </a:solidFill>
                <a:latin typeface="+mn-lt"/>
              </a:rPr>
              <a:t>sintasa</a:t>
            </a:r>
            <a:r>
              <a:rPr lang="es-ES" sz="2800" b="1" dirty="0">
                <a:solidFill>
                  <a:srgbClr val="FF3300"/>
                </a:solidFill>
                <a:latin typeface="+mn-lt"/>
              </a:rPr>
              <a:t> (AGS)</a:t>
            </a:r>
          </a:p>
        </p:txBody>
      </p:sp>
    </p:spTree>
    <p:extLst>
      <p:ext uri="{BB962C8B-B14F-4D97-AF65-F5344CB8AC3E}">
        <p14:creationId xmlns:p14="http://schemas.microsoft.com/office/powerpoint/2010/main" val="2005737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60350"/>
            <a:ext cx="8229600" cy="993775"/>
          </a:xfr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solidFill>
              <a:schemeClr val="accent2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ES" altLang="es-AR" sz="3600" b="1" dirty="0" smtClean="0"/>
              <a:t/>
            </a:r>
            <a:br>
              <a:rPr lang="es-ES" altLang="es-AR" sz="3600" b="1" dirty="0" smtClean="0"/>
            </a:br>
            <a:r>
              <a:rPr lang="es-ES" altLang="es-AR" sz="3600" b="1" dirty="0" smtClean="0"/>
              <a:t/>
            </a:r>
            <a:br>
              <a:rPr lang="es-ES" altLang="es-AR" sz="3600" b="1" dirty="0" smtClean="0"/>
            </a:br>
            <a:r>
              <a:rPr lang="es-ES" altLang="es-AR" sz="3600" b="1" dirty="0" smtClean="0"/>
              <a:t>Formación de  </a:t>
            </a:r>
            <a:br>
              <a:rPr lang="es-ES" altLang="es-AR" sz="3600" b="1" dirty="0" smtClean="0"/>
            </a:br>
            <a:r>
              <a:rPr lang="es-ES" altLang="es-AR" sz="3600" b="1" dirty="0" smtClean="0">
                <a:solidFill>
                  <a:srgbClr val="C00000"/>
                </a:solidFill>
              </a:rPr>
              <a:t>ACETIL- </a:t>
            </a:r>
            <a:r>
              <a:rPr lang="es-ES" altLang="es-AR" sz="3600" b="1" dirty="0" err="1" smtClean="0">
                <a:solidFill>
                  <a:srgbClr val="C00000"/>
                </a:solidFill>
              </a:rPr>
              <a:t>EnzimaCondensante</a:t>
            </a:r>
            <a:r>
              <a:rPr lang="es-ES" altLang="es-AR" sz="3600" b="1" dirty="0" smtClean="0">
                <a:solidFill>
                  <a:srgbClr val="C00000"/>
                </a:solidFill>
              </a:rPr>
              <a:t> (</a:t>
            </a:r>
            <a:r>
              <a:rPr lang="es-ES" altLang="es-AR" sz="3600" b="1" dirty="0" smtClean="0">
                <a:solidFill>
                  <a:srgbClr val="C00000"/>
                </a:solidFill>
              </a:rPr>
              <a:t>EC)</a:t>
            </a:r>
            <a:br>
              <a:rPr lang="es-ES" altLang="es-AR" sz="3600" b="1" dirty="0" smtClean="0">
                <a:solidFill>
                  <a:srgbClr val="C00000"/>
                </a:solidFill>
              </a:rPr>
            </a:br>
            <a:r>
              <a:rPr lang="es-ES" altLang="es-AR" sz="3600" b="1" dirty="0" smtClean="0"/>
              <a:t/>
            </a:r>
            <a:br>
              <a:rPr lang="es-ES" altLang="es-AR" sz="3600" b="1" dirty="0" smtClean="0"/>
            </a:br>
            <a:r>
              <a:rPr lang="es-ES" altLang="es-AR" sz="3600" b="1" dirty="0" smtClean="0"/>
              <a:t>1°) Adición del grupo acetilo</a:t>
            </a:r>
          </a:p>
        </p:txBody>
      </p:sp>
      <p:pic>
        <p:nvPicPr>
          <p:cNvPr id="39939" name="Picture 6" descr="fi18p24"/>
          <p:cNvPicPr>
            <a:picLocks noChangeAspect="1" noChangeArrowheads="1"/>
          </p:cNvPicPr>
          <p:nvPr/>
        </p:nvPicPr>
        <p:blipFill>
          <a:blip r:embed="rId2">
            <a:lum bright="-28000" contras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39" t="62939" r="5853" b="6642"/>
          <a:stretch>
            <a:fillRect/>
          </a:stretch>
        </p:blipFill>
        <p:spPr bwMode="auto">
          <a:xfrm>
            <a:off x="395288" y="1912938"/>
            <a:ext cx="8748712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0" name="Text Box 7"/>
          <p:cNvSpPr txBox="1">
            <a:spLocks noChangeArrowheads="1"/>
          </p:cNvSpPr>
          <p:nvPr/>
        </p:nvSpPr>
        <p:spPr bwMode="auto">
          <a:xfrm>
            <a:off x="0" y="4005263"/>
            <a:ext cx="2211388" cy="519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800" b="1">
                <a:latin typeface="Arial" charset="0"/>
              </a:rPr>
              <a:t>Acetil-CoA</a:t>
            </a:r>
          </a:p>
        </p:txBody>
      </p:sp>
      <p:sp>
        <p:nvSpPr>
          <p:cNvPr id="39941" name="Text Box 8"/>
          <p:cNvSpPr txBox="1">
            <a:spLocks noChangeArrowheads="1"/>
          </p:cNvSpPr>
          <p:nvPr/>
        </p:nvSpPr>
        <p:spPr bwMode="auto">
          <a:xfrm>
            <a:off x="6227763" y="4076700"/>
            <a:ext cx="1800225" cy="519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800" b="1">
                <a:latin typeface="Arial" charset="0"/>
              </a:rPr>
              <a:t>Acetil-EC</a:t>
            </a:r>
          </a:p>
        </p:txBody>
      </p:sp>
      <p:sp>
        <p:nvSpPr>
          <p:cNvPr id="39942" name="Text Box 9"/>
          <p:cNvSpPr txBox="1">
            <a:spLocks noChangeArrowheads="1"/>
          </p:cNvSpPr>
          <p:nvPr/>
        </p:nvSpPr>
        <p:spPr bwMode="auto">
          <a:xfrm>
            <a:off x="3419475" y="3500438"/>
            <a:ext cx="2471738" cy="10080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800" b="1" i="1">
                <a:latin typeface="Arial" charset="0"/>
              </a:rPr>
              <a:t>Acetil transacilasa</a:t>
            </a:r>
          </a:p>
        </p:txBody>
      </p:sp>
      <p:sp>
        <p:nvSpPr>
          <p:cNvPr id="39943" name="Text Box 10"/>
          <p:cNvSpPr txBox="1">
            <a:spLocks noChangeArrowheads="1"/>
          </p:cNvSpPr>
          <p:nvPr/>
        </p:nvSpPr>
        <p:spPr bwMode="auto">
          <a:xfrm>
            <a:off x="2627313" y="1989138"/>
            <a:ext cx="1560512" cy="519112"/>
          </a:xfrm>
          <a:prstGeom prst="rect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800" b="1" i="1">
                <a:solidFill>
                  <a:srgbClr val="0000FF"/>
                </a:solidFill>
                <a:latin typeface="Arial" charset="0"/>
              </a:rPr>
              <a:t>HS-EC</a:t>
            </a:r>
          </a:p>
        </p:txBody>
      </p:sp>
      <p:sp>
        <p:nvSpPr>
          <p:cNvPr id="39944" name="Text Box 11"/>
          <p:cNvSpPr txBox="1">
            <a:spLocks noChangeArrowheads="1"/>
          </p:cNvSpPr>
          <p:nvPr/>
        </p:nvSpPr>
        <p:spPr bwMode="auto">
          <a:xfrm>
            <a:off x="4716463" y="1916113"/>
            <a:ext cx="1951037" cy="519112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800" b="1">
                <a:latin typeface="Arial" charset="0"/>
              </a:rPr>
              <a:t>CoA-SH</a:t>
            </a:r>
          </a:p>
        </p:txBody>
      </p:sp>
      <p:sp>
        <p:nvSpPr>
          <p:cNvPr id="39945" name="Text Box 13"/>
          <p:cNvSpPr txBox="1">
            <a:spLocks noChangeArrowheads="1"/>
          </p:cNvSpPr>
          <p:nvPr/>
        </p:nvSpPr>
        <p:spPr bwMode="auto">
          <a:xfrm>
            <a:off x="7583488" y="3068638"/>
            <a:ext cx="1309687" cy="519112"/>
          </a:xfrm>
          <a:prstGeom prst="rect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800" b="1" i="1">
                <a:solidFill>
                  <a:srgbClr val="0000FF"/>
                </a:solidFill>
                <a:latin typeface="Arial" charset="0"/>
              </a:rPr>
              <a:t>S-EC</a:t>
            </a:r>
          </a:p>
        </p:txBody>
      </p:sp>
      <p:sp>
        <p:nvSpPr>
          <p:cNvPr id="39946" name="Text Box 14"/>
          <p:cNvSpPr txBox="1">
            <a:spLocks noChangeArrowheads="1"/>
          </p:cNvSpPr>
          <p:nvPr/>
        </p:nvSpPr>
        <p:spPr bwMode="auto">
          <a:xfrm>
            <a:off x="323850" y="5300663"/>
            <a:ext cx="8496300" cy="946150"/>
          </a:xfrm>
          <a:prstGeom prst="rect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es-AR" sz="2800">
                <a:latin typeface="Arial" charset="0"/>
              </a:rPr>
              <a:t>Acetil-CoA + HS-EC                       	</a:t>
            </a:r>
            <a:r>
              <a:rPr lang="pt-BR" altLang="es-AR" sz="2800">
                <a:solidFill>
                  <a:srgbClr val="0000CC"/>
                </a:solidFill>
                <a:latin typeface="Arial" charset="0"/>
              </a:rPr>
              <a:t>Acetil-EC</a:t>
            </a:r>
            <a:r>
              <a:rPr lang="pt-BR" altLang="es-AR" sz="2800">
                <a:latin typeface="Arial" charset="0"/>
              </a:rPr>
              <a:t> + CoA  		             </a:t>
            </a:r>
            <a:r>
              <a:rPr lang="pt-BR" altLang="es-AR" sz="2800">
                <a:solidFill>
                  <a:srgbClr val="FF0000"/>
                </a:solidFill>
                <a:latin typeface="Arial" charset="0"/>
              </a:rPr>
              <a:t>Acetil transferasa</a:t>
            </a:r>
            <a:endParaRPr lang="es-ES" altLang="es-AR" sz="280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9947" name="Line 15"/>
          <p:cNvSpPr>
            <a:spLocks noChangeShapeType="1"/>
          </p:cNvSpPr>
          <p:nvPr/>
        </p:nvSpPr>
        <p:spPr bwMode="auto">
          <a:xfrm>
            <a:off x="3851275" y="5589588"/>
            <a:ext cx="1657350" cy="0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49350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4"/>
          <p:cNvSpPr>
            <a:spLocks noGrp="1" noChangeArrowheads="1"/>
          </p:cNvSpPr>
          <p:nvPr>
            <p:ph type="title"/>
          </p:nvPr>
        </p:nvSpPr>
        <p:spPr>
          <a:gradFill rotWithShape="1">
            <a:gsLst>
              <a:gs pos="0">
                <a:srgbClr val="566276"/>
              </a:gs>
              <a:gs pos="50000">
                <a:srgbClr val="B9D4FF"/>
              </a:gs>
              <a:gs pos="100000">
                <a:srgbClr val="566276"/>
              </a:gs>
            </a:gsLst>
            <a:lin ang="5400000" scaled="1"/>
          </a:gradFill>
          <a:ln>
            <a:solidFill>
              <a:schemeClr val="accent2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ES" altLang="es-AR" sz="3200" b="1" dirty="0" smtClean="0"/>
              <a:t>CONDENSACIÓN </a:t>
            </a:r>
            <a:r>
              <a:rPr lang="es-ES" altLang="es-AR" sz="3200" b="1" dirty="0" smtClean="0"/>
              <a:t>DEL ACETILO DE EC CON MALONILO DE ACP</a:t>
            </a:r>
          </a:p>
        </p:txBody>
      </p:sp>
      <p:sp>
        <p:nvSpPr>
          <p:cNvPr id="40963" name="Text Box 6"/>
          <p:cNvSpPr txBox="1">
            <a:spLocks noChangeArrowheads="1"/>
          </p:cNvSpPr>
          <p:nvPr/>
        </p:nvSpPr>
        <p:spPr bwMode="auto">
          <a:xfrm>
            <a:off x="323850" y="5229225"/>
            <a:ext cx="7704138" cy="1370013"/>
          </a:xfrm>
          <a:prstGeom prst="rect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es-ES" altLang="es-AR" sz="2400" b="1">
                <a:latin typeface="Arial" charset="0"/>
              </a:rPr>
              <a:t>El carboxilo del malonilo se  separa como CO</a:t>
            </a:r>
            <a:r>
              <a:rPr lang="es-ES" altLang="es-AR" sz="2400" b="1" baseline="-25000">
                <a:latin typeface="Arial" charset="0"/>
              </a:rPr>
              <a:t>2</a:t>
            </a:r>
            <a:r>
              <a:rPr lang="es-ES" altLang="es-AR" sz="2400" b="1">
                <a:latin typeface="Arial" charset="0"/>
              </a:rPr>
              <a:t>.</a:t>
            </a:r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es-ES" altLang="es-AR" sz="2400" b="1">
                <a:latin typeface="Arial" charset="0"/>
              </a:rPr>
              <a:t>Se separa el acetilo de la enzima condensante y se une al carbono metileno del malonil-ACP.</a:t>
            </a:r>
          </a:p>
        </p:txBody>
      </p:sp>
      <p:sp>
        <p:nvSpPr>
          <p:cNvPr id="40964" name="Text Box 10"/>
          <p:cNvSpPr txBox="1">
            <a:spLocks noChangeArrowheads="1"/>
          </p:cNvSpPr>
          <p:nvPr/>
        </p:nvSpPr>
        <p:spPr bwMode="auto">
          <a:xfrm>
            <a:off x="0" y="1916113"/>
            <a:ext cx="88201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es-AR" sz="2400" b="1" dirty="0" err="1">
                <a:latin typeface="Arial" charset="0"/>
              </a:rPr>
              <a:t>Acetil</a:t>
            </a:r>
            <a:r>
              <a:rPr lang="pt-BR" altLang="es-AR" sz="2400" b="1" dirty="0">
                <a:latin typeface="Arial" charset="0"/>
              </a:rPr>
              <a:t>-EC + </a:t>
            </a:r>
            <a:r>
              <a:rPr lang="pt-BR" altLang="es-AR" sz="2400" b="1" dirty="0" err="1">
                <a:latin typeface="Arial" charset="0"/>
              </a:rPr>
              <a:t>Malonil</a:t>
            </a:r>
            <a:r>
              <a:rPr lang="pt-BR" altLang="es-AR" sz="2400" b="1" dirty="0">
                <a:latin typeface="Arial" charset="0"/>
              </a:rPr>
              <a:t>-ACP       </a:t>
            </a:r>
            <a:r>
              <a:rPr lang="pt-BR" altLang="es-AR" sz="2400" b="1" dirty="0" err="1">
                <a:latin typeface="Arial" charset="0"/>
              </a:rPr>
              <a:t>Acetoacetil</a:t>
            </a:r>
            <a:r>
              <a:rPr lang="pt-BR" altLang="es-AR" sz="2400" b="1" dirty="0">
                <a:latin typeface="Arial" charset="0"/>
              </a:rPr>
              <a:t>-ACP + HS-EC +CO</a:t>
            </a:r>
            <a:r>
              <a:rPr lang="pt-BR" altLang="es-AR" sz="2400" b="1" baseline="-25000" dirty="0">
                <a:latin typeface="Arial" charset="0"/>
              </a:rPr>
              <a:t>2</a:t>
            </a:r>
            <a:r>
              <a:rPr lang="pt-BR" altLang="es-AR" sz="2400" b="1" dirty="0">
                <a:latin typeface="Arial" charset="0"/>
              </a:rPr>
              <a:t>	 	   </a:t>
            </a:r>
            <a:r>
              <a:rPr lang="pt-BR" altLang="es-AR" sz="2000" b="1" i="1" dirty="0">
                <a:solidFill>
                  <a:srgbClr val="FF0000"/>
                </a:solidFill>
                <a:latin typeface="Arial" charset="0"/>
              </a:rPr>
              <a:t>Enzima condensante</a:t>
            </a:r>
            <a:endParaRPr lang="es-ES" altLang="es-AR" sz="2000" b="1" i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40965" name="Line 11"/>
          <p:cNvSpPr>
            <a:spLocks noChangeShapeType="1"/>
          </p:cNvSpPr>
          <p:nvPr/>
        </p:nvSpPr>
        <p:spPr bwMode="auto">
          <a:xfrm>
            <a:off x="3635375" y="2205038"/>
            <a:ext cx="431800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0967" name="Text Box 29"/>
          <p:cNvSpPr txBox="1">
            <a:spLocks noChangeArrowheads="1"/>
          </p:cNvSpPr>
          <p:nvPr/>
        </p:nvSpPr>
        <p:spPr bwMode="auto">
          <a:xfrm>
            <a:off x="2304281" y="3140968"/>
            <a:ext cx="2771775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2000" b="1" dirty="0">
                <a:latin typeface="Arial" charset="0"/>
              </a:rPr>
              <a:t>	   O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s-ES" altLang="es-AR" sz="2000" dirty="0">
                <a:latin typeface="Arial" charset="0"/>
              </a:rPr>
              <a:t>                 ‖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s-AR" sz="2000" b="1" i="1" dirty="0">
                <a:latin typeface="Arial" charset="0"/>
              </a:rPr>
              <a:t> </a:t>
            </a:r>
            <a:r>
              <a:rPr lang="en-US" altLang="es-AR" sz="2000" b="1" dirty="0">
                <a:latin typeface="Arial" charset="0"/>
              </a:rPr>
              <a:t>CO</a:t>
            </a:r>
            <a:r>
              <a:rPr lang="en-US" altLang="es-AR" sz="2000" b="1" baseline="-25000" dirty="0">
                <a:latin typeface="Arial" charset="0"/>
              </a:rPr>
              <a:t>2</a:t>
            </a:r>
            <a:r>
              <a:rPr lang="en-US" altLang="es-AR" sz="2000" b="1" i="1" dirty="0">
                <a:latin typeface="Arial" charset="0"/>
              </a:rPr>
              <a:t>-</a:t>
            </a:r>
            <a:r>
              <a:rPr lang="en-US" altLang="es-AR" sz="2000" b="1" dirty="0">
                <a:latin typeface="Arial" charset="0"/>
              </a:rPr>
              <a:t>H</a:t>
            </a:r>
            <a:r>
              <a:rPr lang="en-US" altLang="es-AR" sz="2000" b="1" baseline="-25000" dirty="0">
                <a:latin typeface="Arial" charset="0"/>
              </a:rPr>
              <a:t>2</a:t>
            </a:r>
            <a:r>
              <a:rPr lang="en-US" altLang="es-AR" sz="2000" b="1" dirty="0">
                <a:latin typeface="Arial" charset="0"/>
              </a:rPr>
              <a:t>C-C- </a:t>
            </a:r>
            <a:r>
              <a:rPr lang="en-US" altLang="es-AR" sz="2000" b="1" dirty="0" smtClean="0">
                <a:latin typeface="Arial" charset="0"/>
              </a:rPr>
              <a:t>S-ACP</a:t>
            </a:r>
            <a:endParaRPr lang="en-US" altLang="es-AR" sz="2000" dirty="0"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2000" b="1" dirty="0">
                <a:latin typeface="Times New Roman" pitchFamily="18" charset="0"/>
              </a:rPr>
              <a:t>			</a:t>
            </a:r>
            <a:r>
              <a:rPr lang="es-ES" altLang="es-AR" sz="2000" b="1" dirty="0">
                <a:latin typeface="Arial" charset="0"/>
              </a:rPr>
              <a:t> </a:t>
            </a:r>
            <a:r>
              <a:rPr lang="es-ES" altLang="es-AR" sz="2000" b="1" dirty="0" err="1">
                <a:latin typeface="Arial" charset="0"/>
              </a:rPr>
              <a:t>Malonil</a:t>
            </a:r>
            <a:r>
              <a:rPr lang="es-ES" altLang="es-AR" sz="2000" b="1" dirty="0">
                <a:latin typeface="Arial" charset="0"/>
              </a:rPr>
              <a:t>-ACP</a:t>
            </a:r>
            <a:endParaRPr lang="es-ES" altLang="es-AR" sz="2000" dirty="0">
              <a:latin typeface="Arial" charset="0"/>
            </a:endParaRPr>
          </a:p>
        </p:txBody>
      </p:sp>
      <p:sp>
        <p:nvSpPr>
          <p:cNvPr id="40968" name="Text Box 30"/>
          <p:cNvSpPr txBox="1">
            <a:spLocks noChangeArrowheads="1"/>
          </p:cNvSpPr>
          <p:nvPr/>
        </p:nvSpPr>
        <p:spPr bwMode="auto">
          <a:xfrm>
            <a:off x="48867" y="3107735"/>
            <a:ext cx="2898775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AR" altLang="es-AR" sz="2000" b="1" dirty="0">
                <a:latin typeface="Arial" charset="0"/>
              </a:rPr>
              <a:t>       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AR" altLang="es-AR" sz="2000" dirty="0">
                <a:latin typeface="Arial" charset="0"/>
              </a:rPr>
              <a:t>       </a:t>
            </a:r>
            <a:r>
              <a:rPr lang="es-ES_tradnl" altLang="es-AR" sz="2000" b="1" i="1" dirty="0">
                <a:latin typeface="Arial" charset="0"/>
              </a:rPr>
              <a:t> </a:t>
            </a:r>
            <a:r>
              <a:rPr lang="es-ES_tradnl" altLang="es-AR" sz="2000" dirty="0">
                <a:latin typeface="Arial" charset="0"/>
              </a:rPr>
              <a:t>‖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AR" altLang="es-AR" sz="2000" b="1" dirty="0">
                <a:latin typeface="Arial" charset="0"/>
              </a:rPr>
              <a:t>H</a:t>
            </a:r>
            <a:r>
              <a:rPr lang="es-AR" altLang="es-AR" sz="2000" b="1" baseline="-25000" dirty="0">
                <a:latin typeface="Arial" charset="0"/>
              </a:rPr>
              <a:t>3</a:t>
            </a:r>
            <a:r>
              <a:rPr lang="es-AR" altLang="es-AR" sz="2000" b="1" dirty="0">
                <a:latin typeface="Arial" charset="0"/>
              </a:rPr>
              <a:t>C-C- </a:t>
            </a:r>
            <a:r>
              <a:rPr lang="es-AR" altLang="es-AR" sz="2000" b="1" dirty="0" smtClean="0">
                <a:latin typeface="Arial" charset="0"/>
              </a:rPr>
              <a:t>S-</a:t>
            </a:r>
            <a:r>
              <a:rPr lang="es-AR" altLang="es-AR" sz="2000" b="1" dirty="0" err="1" smtClean="0">
                <a:latin typeface="Arial" charset="0"/>
              </a:rPr>
              <a:t>Econd</a:t>
            </a:r>
            <a:r>
              <a:rPr lang="es-AR" altLang="es-AR" sz="2000" b="1" dirty="0" smtClean="0">
                <a:latin typeface="Arial" charset="0"/>
              </a:rPr>
              <a:t>  +</a:t>
            </a:r>
            <a:endParaRPr lang="es-AR" altLang="es-AR" sz="2000" dirty="0"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AR" altLang="es-AR" sz="2000" b="1" dirty="0">
                <a:latin typeface="Times New Roman" pitchFamily="18" charset="0"/>
              </a:rPr>
              <a:t>		</a:t>
            </a:r>
            <a:endParaRPr lang="es-AR" altLang="es-AR" sz="2000" i="1" dirty="0"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AR" altLang="es-AR" sz="2000" b="1" dirty="0">
                <a:latin typeface="Arial" charset="0"/>
              </a:rPr>
              <a:t>        </a:t>
            </a:r>
            <a:r>
              <a:rPr lang="es-AR" altLang="es-AR" sz="2000" b="1" dirty="0" smtClean="0">
                <a:latin typeface="Arial" charset="0"/>
              </a:rPr>
              <a:t>Acetil-EC</a:t>
            </a:r>
            <a:endParaRPr lang="es-ES" altLang="es-AR" sz="2000" dirty="0">
              <a:latin typeface="Arial" charset="0"/>
            </a:endParaRPr>
          </a:p>
        </p:txBody>
      </p:sp>
      <p:cxnSp>
        <p:nvCxnSpPr>
          <p:cNvPr id="40969" name="AutoShape 31"/>
          <p:cNvCxnSpPr>
            <a:cxnSpLocks noChangeShapeType="1"/>
          </p:cNvCxnSpPr>
          <p:nvPr/>
        </p:nvCxnSpPr>
        <p:spPr bwMode="auto">
          <a:xfrm flipV="1">
            <a:off x="4756150" y="4005263"/>
            <a:ext cx="787400" cy="22225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0970" name="Text Box 32"/>
          <p:cNvSpPr txBox="1">
            <a:spLocks noChangeArrowheads="1"/>
          </p:cNvSpPr>
          <p:nvPr/>
        </p:nvSpPr>
        <p:spPr bwMode="auto">
          <a:xfrm>
            <a:off x="5651500" y="3141663"/>
            <a:ext cx="3133725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 baseline="-25000" dirty="0">
                <a:latin typeface="Arial" charset="0"/>
              </a:rPr>
              <a:t>             </a:t>
            </a:r>
            <a:r>
              <a:rPr lang="es-ES_tradnl" altLang="es-AR" sz="2000" b="1" dirty="0">
                <a:latin typeface="Arial" charset="0"/>
              </a:rPr>
              <a:t>O           </a:t>
            </a:r>
            <a:r>
              <a:rPr lang="es-ES_tradnl" altLang="es-AR" sz="2000" b="1" dirty="0" err="1">
                <a:latin typeface="Arial" charset="0"/>
              </a:rPr>
              <a:t>O</a:t>
            </a:r>
            <a:endParaRPr lang="es-AR" altLang="es-AR" sz="2000" b="1" dirty="0">
              <a:latin typeface="Arial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 dirty="0">
                <a:latin typeface="Arial" charset="0"/>
              </a:rPr>
              <a:t>         ‖            ‖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2000" b="1" dirty="0">
                <a:latin typeface="Arial" charset="0"/>
              </a:rPr>
              <a:t>CH</a:t>
            </a:r>
            <a:r>
              <a:rPr lang="es-ES" altLang="es-AR" sz="2000" b="1" baseline="-25000" dirty="0">
                <a:latin typeface="Arial" charset="0"/>
              </a:rPr>
              <a:t>3 </a:t>
            </a:r>
            <a:r>
              <a:rPr lang="es-ES" altLang="es-AR" sz="2000" b="1" dirty="0">
                <a:latin typeface="Arial" charset="0"/>
              </a:rPr>
              <a:t>-C- CH</a:t>
            </a:r>
            <a:r>
              <a:rPr lang="es-ES" altLang="es-AR" sz="2000" b="1" baseline="-25000" dirty="0">
                <a:latin typeface="Arial" charset="0"/>
              </a:rPr>
              <a:t>2 </a:t>
            </a:r>
            <a:r>
              <a:rPr lang="es-ES" altLang="es-AR" sz="2000" b="1" dirty="0">
                <a:latin typeface="Arial" charset="0"/>
              </a:rPr>
              <a:t>–C-SACP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AR" sz="2000" b="1" dirty="0"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2000" b="1" dirty="0">
                <a:latin typeface="Arial" charset="0"/>
              </a:rPr>
              <a:t>       </a:t>
            </a:r>
            <a:r>
              <a:rPr lang="es-ES" altLang="es-AR" sz="2000" b="1" dirty="0" err="1">
                <a:solidFill>
                  <a:srgbClr val="0000CC"/>
                </a:solidFill>
                <a:latin typeface="Arial" charset="0"/>
              </a:rPr>
              <a:t>Acetoacetil</a:t>
            </a:r>
            <a:r>
              <a:rPr lang="es-ES" altLang="es-AR" sz="2000" b="1" dirty="0">
                <a:solidFill>
                  <a:srgbClr val="0000CC"/>
                </a:solidFill>
                <a:latin typeface="Arial" charset="0"/>
              </a:rPr>
              <a:t>-S-ACP</a:t>
            </a:r>
            <a:endParaRPr lang="es-ES" altLang="es-AR" sz="2000" dirty="0">
              <a:solidFill>
                <a:srgbClr val="0000CC"/>
              </a:solidFill>
              <a:latin typeface="Arial" charset="0"/>
            </a:endParaRPr>
          </a:p>
        </p:txBody>
      </p:sp>
      <p:sp>
        <p:nvSpPr>
          <p:cNvPr id="40971" name="Text Box 33"/>
          <p:cNvSpPr txBox="1">
            <a:spLocks noChangeArrowheads="1"/>
          </p:cNvSpPr>
          <p:nvPr/>
        </p:nvSpPr>
        <p:spPr bwMode="auto">
          <a:xfrm>
            <a:off x="4932363" y="4365625"/>
            <a:ext cx="7921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1800" b="1">
                <a:latin typeface="Arial" charset="0"/>
              </a:rPr>
              <a:t>CO</a:t>
            </a:r>
            <a:r>
              <a:rPr lang="es-ES" altLang="es-AR" sz="1800" b="1" baseline="-25000">
                <a:latin typeface="Arial" charset="0"/>
              </a:rPr>
              <a:t>2</a:t>
            </a:r>
            <a:endParaRPr lang="es-ES" altLang="es-AR" sz="1800">
              <a:latin typeface="Arial" charset="0"/>
            </a:endParaRPr>
          </a:p>
        </p:txBody>
      </p:sp>
      <p:sp>
        <p:nvSpPr>
          <p:cNvPr id="40972" name="Line 34"/>
          <p:cNvSpPr>
            <a:spLocks noChangeShapeType="1"/>
          </p:cNvSpPr>
          <p:nvPr/>
        </p:nvSpPr>
        <p:spPr bwMode="auto">
          <a:xfrm>
            <a:off x="4932363" y="4076700"/>
            <a:ext cx="144462" cy="2159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6419" name="Rectangle 35"/>
          <p:cNvSpPr>
            <a:spLocks noChangeArrowheads="1"/>
          </p:cNvSpPr>
          <p:nvPr/>
        </p:nvSpPr>
        <p:spPr bwMode="auto">
          <a:xfrm>
            <a:off x="0" y="4941888"/>
            <a:ext cx="9144000" cy="19161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AR" altLang="es-AR" sz="1800">
              <a:latin typeface="Arial" charset="0"/>
            </a:endParaRPr>
          </a:p>
        </p:txBody>
      </p:sp>
      <p:sp>
        <p:nvSpPr>
          <p:cNvPr id="2" name="1 Elipse"/>
          <p:cNvSpPr/>
          <p:nvPr/>
        </p:nvSpPr>
        <p:spPr>
          <a:xfrm>
            <a:off x="2369025" y="3645024"/>
            <a:ext cx="618799" cy="6475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9" name="8 Forma libre"/>
          <p:cNvSpPr/>
          <p:nvPr/>
        </p:nvSpPr>
        <p:spPr>
          <a:xfrm>
            <a:off x="882869" y="3116263"/>
            <a:ext cx="2198032" cy="799510"/>
          </a:xfrm>
          <a:custGeom>
            <a:avLst/>
            <a:gdLst>
              <a:gd name="connsiteX0" fmla="*/ 0 w 2198032"/>
              <a:gd name="connsiteY0" fmla="*/ 980295 h 1065047"/>
              <a:gd name="connsiteX1" fmla="*/ 504497 w 2198032"/>
              <a:gd name="connsiteY1" fmla="*/ 18598 h 1065047"/>
              <a:gd name="connsiteX2" fmla="*/ 2065283 w 2198032"/>
              <a:gd name="connsiteY2" fmla="*/ 396971 h 1065047"/>
              <a:gd name="connsiteX3" fmla="*/ 2112579 w 2198032"/>
              <a:gd name="connsiteY3" fmla="*/ 1027591 h 1065047"/>
              <a:gd name="connsiteX4" fmla="*/ 2065283 w 2198032"/>
              <a:gd name="connsiteY4" fmla="*/ 996060 h 1065047"/>
              <a:gd name="connsiteX5" fmla="*/ 2112579 w 2198032"/>
              <a:gd name="connsiteY5" fmla="*/ 1027591 h 1065047"/>
              <a:gd name="connsiteX6" fmla="*/ 2112579 w 2198032"/>
              <a:gd name="connsiteY6" fmla="*/ 964529 h 1065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98032" h="1065047">
                <a:moveTo>
                  <a:pt x="0" y="980295"/>
                </a:moveTo>
                <a:cubicBezTo>
                  <a:pt x="80141" y="548057"/>
                  <a:pt x="160283" y="115819"/>
                  <a:pt x="504497" y="18598"/>
                </a:cubicBezTo>
                <a:cubicBezTo>
                  <a:pt x="848711" y="-78623"/>
                  <a:pt x="1797269" y="228806"/>
                  <a:pt x="2065283" y="396971"/>
                </a:cubicBezTo>
                <a:cubicBezTo>
                  <a:pt x="2333297" y="565136"/>
                  <a:pt x="2112579" y="927743"/>
                  <a:pt x="2112579" y="1027591"/>
                </a:cubicBezTo>
                <a:cubicBezTo>
                  <a:pt x="2112579" y="1127439"/>
                  <a:pt x="2065283" y="996060"/>
                  <a:pt x="2065283" y="996060"/>
                </a:cubicBezTo>
                <a:cubicBezTo>
                  <a:pt x="2065283" y="996060"/>
                  <a:pt x="2104696" y="1032846"/>
                  <a:pt x="2112579" y="1027591"/>
                </a:cubicBezTo>
                <a:cubicBezTo>
                  <a:pt x="2120462" y="1022336"/>
                  <a:pt x="2116520" y="993432"/>
                  <a:pt x="2112579" y="964529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2" name="21 Elipse"/>
          <p:cNvSpPr/>
          <p:nvPr/>
        </p:nvSpPr>
        <p:spPr>
          <a:xfrm>
            <a:off x="5004594" y="4225193"/>
            <a:ext cx="618799" cy="6475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513457397"/>
      </p:ext>
    </p:extLst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0" grpId="0"/>
      <p:bldP spid="16419" grpId="0" animBg="1"/>
      <p:bldP spid="2" grpId="0" animBg="1"/>
      <p:bldP spid="9" grpId="0" animBg="1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4"/>
          <p:cNvSpPr>
            <a:spLocks noGrp="1" noChangeArrowheads="1"/>
          </p:cNvSpPr>
          <p:nvPr>
            <p:ph type="title"/>
          </p:nvPr>
        </p:nvSpPr>
        <p:spPr>
          <a:gradFill rotWithShape="1">
            <a:gsLst>
              <a:gs pos="0">
                <a:srgbClr val="004776"/>
              </a:gs>
              <a:gs pos="50000">
                <a:srgbClr val="0099FF"/>
              </a:gs>
              <a:gs pos="100000">
                <a:srgbClr val="004776"/>
              </a:gs>
            </a:gsLst>
            <a:lin ang="5400000" scaled="1"/>
          </a:gradFill>
        </p:spPr>
        <p:txBody>
          <a:bodyPr/>
          <a:lstStyle/>
          <a:p>
            <a:pPr eaLnBrk="1" hangingPunct="1"/>
            <a:r>
              <a:rPr lang="es-ES_tradnl" altLang="es-AR" sz="3600" b="1" smtClean="0"/>
              <a:t>PRIMERA REDUCCION</a:t>
            </a:r>
            <a:endParaRPr lang="es-ES" altLang="es-AR" sz="3600" b="1" smtClean="0"/>
          </a:p>
        </p:txBody>
      </p:sp>
      <p:sp>
        <p:nvSpPr>
          <p:cNvPr id="41987" name="Text Box 5"/>
          <p:cNvSpPr txBox="1">
            <a:spLocks noChangeArrowheads="1"/>
          </p:cNvSpPr>
          <p:nvPr/>
        </p:nvSpPr>
        <p:spPr bwMode="auto">
          <a:xfrm>
            <a:off x="0" y="1844675"/>
            <a:ext cx="8820150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es-AR" sz="2400" b="1">
                <a:latin typeface="Arial" charset="0"/>
              </a:rPr>
              <a:t>Acetoacetil-ACP + NADPH + H+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pt-BR" altLang="es-AR" sz="2400" b="1">
              <a:latin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es-AR" sz="2400" b="1">
                <a:latin typeface="Arial" charset="0"/>
              </a:rPr>
              <a:t>                   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pt-BR" altLang="es-AR" sz="2400" b="1">
              <a:latin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es-AR" sz="2400" b="1">
                <a:latin typeface="Arial" charset="0"/>
              </a:rPr>
              <a:t>   D-3-OH-butiril-ACP + NADP+		</a:t>
            </a:r>
            <a:endParaRPr lang="es-ES" altLang="es-AR" sz="2400" b="1">
              <a:latin typeface="Arial" charset="0"/>
            </a:endParaRPr>
          </a:p>
        </p:txBody>
      </p:sp>
      <p:sp>
        <p:nvSpPr>
          <p:cNvPr id="41988" name="Text Box 6"/>
          <p:cNvSpPr txBox="1">
            <a:spLocks noChangeArrowheads="1"/>
          </p:cNvSpPr>
          <p:nvPr/>
        </p:nvSpPr>
        <p:spPr bwMode="auto">
          <a:xfrm>
            <a:off x="3995738" y="2781300"/>
            <a:ext cx="4105275" cy="457200"/>
          </a:xfrm>
          <a:prstGeom prst="rect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AR" altLang="es-AR" sz="2400" b="1" i="1">
                <a:solidFill>
                  <a:srgbClr val="FF0000"/>
                </a:solidFill>
                <a:latin typeface="Symbol" pitchFamily="18" charset="2"/>
              </a:rPr>
              <a:t>b</a:t>
            </a:r>
            <a:r>
              <a:rPr lang="pt-BR" altLang="es-AR" sz="2400" b="1" i="1">
                <a:solidFill>
                  <a:srgbClr val="FF0000"/>
                </a:solidFill>
                <a:latin typeface="Arial" charset="0"/>
              </a:rPr>
              <a:t>-Cetoacil-reductasa</a:t>
            </a:r>
            <a:endParaRPr lang="es-ES" altLang="es-AR" sz="2400" b="1" i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41989" name="AutoShape 7"/>
          <p:cNvSpPr>
            <a:spLocks noChangeArrowheads="1"/>
          </p:cNvSpPr>
          <p:nvPr/>
        </p:nvSpPr>
        <p:spPr bwMode="auto">
          <a:xfrm>
            <a:off x="3276600" y="2492375"/>
            <a:ext cx="287338" cy="1295400"/>
          </a:xfrm>
          <a:prstGeom prst="downArrow">
            <a:avLst>
              <a:gd name="adj1" fmla="val 50000"/>
              <a:gd name="adj2" fmla="val 11270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  <p:sp>
        <p:nvSpPr>
          <p:cNvPr id="41990" name="Text Box 8"/>
          <p:cNvSpPr txBox="1">
            <a:spLocks noChangeArrowheads="1"/>
          </p:cNvSpPr>
          <p:nvPr/>
        </p:nvSpPr>
        <p:spPr bwMode="auto">
          <a:xfrm>
            <a:off x="250825" y="4941888"/>
            <a:ext cx="84248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  <p:grpSp>
        <p:nvGrpSpPr>
          <p:cNvPr id="41991" name="Group 15"/>
          <p:cNvGrpSpPr>
            <a:grpSpLocks/>
          </p:cNvGrpSpPr>
          <p:nvPr/>
        </p:nvGrpSpPr>
        <p:grpSpPr bwMode="auto">
          <a:xfrm>
            <a:off x="215900" y="2420938"/>
            <a:ext cx="2916238" cy="779462"/>
            <a:chOff x="0" y="1616"/>
            <a:chExt cx="1837" cy="491"/>
          </a:xfrm>
        </p:grpSpPr>
        <p:sp>
          <p:nvSpPr>
            <p:cNvPr id="41997" name="Text Box 12"/>
            <p:cNvSpPr txBox="1">
              <a:spLocks noChangeArrowheads="1"/>
            </p:cNvSpPr>
            <p:nvPr/>
          </p:nvSpPr>
          <p:spPr bwMode="auto">
            <a:xfrm>
              <a:off x="0" y="1616"/>
              <a:ext cx="1837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s-AR" sz="1800" b="1">
                  <a:latin typeface="Arial" charset="0"/>
                </a:rPr>
                <a:t>CH</a:t>
              </a:r>
              <a:r>
                <a:rPr lang="en-US" altLang="es-AR" sz="1800" b="1" baseline="-25000">
                  <a:latin typeface="Arial" charset="0"/>
                </a:rPr>
                <a:t>3 </a:t>
              </a:r>
              <a:r>
                <a:rPr lang="en-US" altLang="es-AR" sz="1800" b="1">
                  <a:latin typeface="Arial" charset="0"/>
                </a:rPr>
                <a:t>-C- CH</a:t>
              </a:r>
              <a:r>
                <a:rPr lang="en-US" altLang="es-AR" sz="1800" b="1" baseline="-25000">
                  <a:latin typeface="Arial" charset="0"/>
                </a:rPr>
                <a:t>2</a:t>
              </a:r>
              <a:r>
                <a:rPr lang="en-US" altLang="es-AR" sz="1800" b="1">
                  <a:latin typeface="Arial" charset="0"/>
                </a:rPr>
                <a:t> –C-SACP   </a:t>
              </a:r>
            </a:p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s-AR" sz="1800" b="1">
                  <a:latin typeface="Arial" charset="0"/>
                </a:rPr>
                <a:t>        </a:t>
              </a:r>
              <a:r>
                <a:rPr lang="es-ES_tradnl" altLang="es-AR" sz="1800">
                  <a:latin typeface="Arial" charset="0"/>
                </a:rPr>
                <a:t> </a:t>
              </a:r>
              <a:r>
                <a:rPr lang="es-ES_tradnl" altLang="es-AR" sz="1800" b="1">
                  <a:latin typeface="Arial" charset="0"/>
                </a:rPr>
                <a:t>O           O</a:t>
              </a:r>
              <a:r>
                <a:rPr lang="es-ES" altLang="es-AR" sz="1800">
                  <a:latin typeface="Arial" charset="0"/>
                </a:rPr>
                <a:t> </a:t>
              </a:r>
            </a:p>
          </p:txBody>
        </p:sp>
        <p:sp>
          <p:nvSpPr>
            <p:cNvPr id="41998" name="Text Box 13"/>
            <p:cNvSpPr txBox="1">
              <a:spLocks noChangeArrowheads="1"/>
            </p:cNvSpPr>
            <p:nvPr/>
          </p:nvSpPr>
          <p:spPr bwMode="auto">
            <a:xfrm>
              <a:off x="340" y="1748"/>
              <a:ext cx="22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080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s-AR" sz="1800" b="1">
                  <a:latin typeface="Arial" charset="0"/>
                </a:rPr>
                <a:t>ll</a:t>
              </a:r>
            </a:p>
          </p:txBody>
        </p:sp>
        <p:sp>
          <p:nvSpPr>
            <p:cNvPr id="41999" name="Text Box 14"/>
            <p:cNvSpPr txBox="1">
              <a:spLocks noChangeArrowheads="1"/>
            </p:cNvSpPr>
            <p:nvPr/>
          </p:nvSpPr>
          <p:spPr bwMode="auto">
            <a:xfrm>
              <a:off x="929" y="1752"/>
              <a:ext cx="22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360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s-AR" sz="1800" b="1">
                  <a:latin typeface="Arial" charset="0"/>
                </a:rPr>
                <a:t>ll</a:t>
              </a:r>
            </a:p>
          </p:txBody>
        </p:sp>
      </p:grpSp>
      <p:sp>
        <p:nvSpPr>
          <p:cNvPr id="41992" name="Oval 16"/>
          <p:cNvSpPr>
            <a:spLocks noChangeArrowheads="1"/>
          </p:cNvSpPr>
          <p:nvPr/>
        </p:nvSpPr>
        <p:spPr bwMode="auto">
          <a:xfrm>
            <a:off x="684213" y="2276475"/>
            <a:ext cx="503237" cy="938213"/>
          </a:xfrm>
          <a:prstGeom prst="ellipse">
            <a:avLst/>
          </a:prstGeom>
          <a:solidFill>
            <a:srgbClr val="FEE2F2">
              <a:alpha val="21960"/>
            </a:srgbClr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  <p:sp>
        <p:nvSpPr>
          <p:cNvPr id="41993" name="Text Box 18"/>
          <p:cNvSpPr txBox="1">
            <a:spLocks noChangeArrowheads="1"/>
          </p:cNvSpPr>
          <p:nvPr/>
        </p:nvSpPr>
        <p:spPr bwMode="auto">
          <a:xfrm>
            <a:off x="647700" y="4954588"/>
            <a:ext cx="2916238" cy="77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s-AR" sz="1800" b="1">
                <a:latin typeface="Arial" charset="0"/>
              </a:rPr>
              <a:t>CH</a:t>
            </a:r>
            <a:r>
              <a:rPr lang="en-US" altLang="es-AR" sz="1800" b="1" baseline="-25000">
                <a:latin typeface="Arial" charset="0"/>
              </a:rPr>
              <a:t>3 </a:t>
            </a:r>
            <a:r>
              <a:rPr lang="en-US" altLang="es-AR" sz="1800" b="1">
                <a:latin typeface="Arial" charset="0"/>
              </a:rPr>
              <a:t>-C- CH</a:t>
            </a:r>
            <a:r>
              <a:rPr lang="en-US" altLang="es-AR" sz="1800" b="1" baseline="-25000">
                <a:latin typeface="Arial" charset="0"/>
              </a:rPr>
              <a:t>2</a:t>
            </a:r>
            <a:r>
              <a:rPr lang="en-US" altLang="es-AR" sz="1800" b="1">
                <a:latin typeface="Arial" charset="0"/>
              </a:rPr>
              <a:t> –C-SACP  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s-AR" sz="1800" b="1">
                <a:latin typeface="Arial" charset="0"/>
              </a:rPr>
              <a:t>       </a:t>
            </a:r>
            <a:r>
              <a:rPr lang="es-ES_tradnl" altLang="es-AR" sz="1800">
                <a:latin typeface="Arial" charset="0"/>
              </a:rPr>
              <a:t> </a:t>
            </a:r>
            <a:r>
              <a:rPr lang="es-ES_tradnl" altLang="es-AR" sz="1800" b="1">
                <a:latin typeface="Arial" charset="0"/>
              </a:rPr>
              <a:t>OH          O</a:t>
            </a:r>
            <a:r>
              <a:rPr lang="es-ES" altLang="es-AR" sz="1800">
                <a:latin typeface="Arial" charset="0"/>
              </a:rPr>
              <a:t> </a:t>
            </a:r>
          </a:p>
        </p:txBody>
      </p:sp>
      <p:sp>
        <p:nvSpPr>
          <p:cNvPr id="41994" name="Text Box 19"/>
          <p:cNvSpPr txBox="1">
            <a:spLocks noChangeArrowheads="1"/>
          </p:cNvSpPr>
          <p:nvPr/>
        </p:nvSpPr>
        <p:spPr bwMode="auto">
          <a:xfrm>
            <a:off x="1187450" y="5164138"/>
            <a:ext cx="431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80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s-AR" sz="1800" b="1">
                <a:latin typeface="Arial" charset="0"/>
              </a:rPr>
              <a:t>l</a:t>
            </a:r>
          </a:p>
        </p:txBody>
      </p:sp>
      <p:sp>
        <p:nvSpPr>
          <p:cNvPr id="41995" name="Text Box 20"/>
          <p:cNvSpPr txBox="1">
            <a:spLocks noChangeArrowheads="1"/>
          </p:cNvSpPr>
          <p:nvPr/>
        </p:nvSpPr>
        <p:spPr bwMode="auto">
          <a:xfrm>
            <a:off x="2122488" y="5170488"/>
            <a:ext cx="3603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60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s-AR" sz="1800" b="1">
                <a:latin typeface="Arial" charset="0"/>
              </a:rPr>
              <a:t>ll</a:t>
            </a:r>
          </a:p>
        </p:txBody>
      </p:sp>
      <p:sp>
        <p:nvSpPr>
          <p:cNvPr id="41996" name="Oval 16"/>
          <p:cNvSpPr>
            <a:spLocks noChangeArrowheads="1"/>
          </p:cNvSpPr>
          <p:nvPr/>
        </p:nvSpPr>
        <p:spPr bwMode="auto">
          <a:xfrm>
            <a:off x="1139825" y="4848225"/>
            <a:ext cx="503238" cy="938213"/>
          </a:xfrm>
          <a:prstGeom prst="ellipse">
            <a:avLst/>
          </a:prstGeom>
          <a:solidFill>
            <a:srgbClr val="FEE2F2">
              <a:alpha val="21960"/>
            </a:srgbClr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92234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4"/>
          <p:cNvSpPr>
            <a:spLocks noGrp="1" noChangeArrowheads="1"/>
          </p:cNvSpPr>
          <p:nvPr>
            <p:ph type="title"/>
          </p:nvPr>
        </p:nvSpPr>
        <p:spPr>
          <a:gradFill rotWithShape="1">
            <a:gsLst>
              <a:gs pos="0">
                <a:srgbClr val="004776"/>
              </a:gs>
              <a:gs pos="50000">
                <a:srgbClr val="0099FF"/>
              </a:gs>
              <a:gs pos="100000">
                <a:srgbClr val="004776"/>
              </a:gs>
            </a:gsLst>
            <a:lin ang="5400000" scaled="1"/>
          </a:gradFill>
        </p:spPr>
        <p:txBody>
          <a:bodyPr/>
          <a:lstStyle/>
          <a:p>
            <a:pPr eaLnBrk="1" hangingPunct="1"/>
            <a:r>
              <a:rPr lang="es-ES_tradnl" altLang="es-AR" sz="3600" b="1" dirty="0" smtClean="0"/>
              <a:t>ETAPA DE DESHIDRATACION</a:t>
            </a:r>
            <a:endParaRPr lang="es-ES" altLang="es-AR" sz="3600" b="1" dirty="0" smtClean="0"/>
          </a:p>
        </p:txBody>
      </p:sp>
      <p:sp>
        <p:nvSpPr>
          <p:cNvPr id="43011" name="Text Box 5"/>
          <p:cNvSpPr txBox="1">
            <a:spLocks noChangeArrowheads="1"/>
          </p:cNvSpPr>
          <p:nvPr/>
        </p:nvSpPr>
        <p:spPr bwMode="auto">
          <a:xfrm>
            <a:off x="250825" y="1989138"/>
            <a:ext cx="3816350" cy="283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es-AR" sz="2400" b="1">
                <a:latin typeface="Arial" charset="0"/>
              </a:rPr>
              <a:t>D-3-OH-butiril-ACP                              	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endParaRPr lang="es-AR" altLang="es-AR" sz="2400" b="1">
              <a:latin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Char char="•"/>
            </a:pPr>
            <a:endParaRPr lang="es-AR" altLang="es-AR" sz="2400" b="1">
              <a:latin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AR" altLang="es-AR" sz="2400" b="1">
                <a:latin typeface="Symbol" pitchFamily="18" charset="2"/>
              </a:rPr>
              <a:t>D</a:t>
            </a:r>
            <a:r>
              <a:rPr lang="pt-BR" altLang="es-AR" sz="2400" b="1" baseline="30000">
                <a:latin typeface="Arial" charset="0"/>
              </a:rPr>
              <a:t>2</a:t>
            </a:r>
            <a:r>
              <a:rPr lang="pt-BR" altLang="es-AR" sz="2400" b="1">
                <a:latin typeface="Arial" charset="0"/>
              </a:rPr>
              <a:t> -butenoil-ACP + H</a:t>
            </a:r>
            <a:r>
              <a:rPr lang="pt-BR" altLang="es-AR" sz="2400" b="1" baseline="-25000">
                <a:latin typeface="Arial" charset="0"/>
              </a:rPr>
              <a:t>2</a:t>
            </a:r>
            <a:r>
              <a:rPr lang="pt-BR" altLang="es-AR" sz="2400" b="1">
                <a:latin typeface="Arial" charset="0"/>
              </a:rPr>
              <a:t>O			</a:t>
            </a:r>
            <a:endParaRPr lang="es-ES" altLang="es-AR" sz="2400" b="1">
              <a:latin typeface="Arial" charset="0"/>
            </a:endParaRPr>
          </a:p>
        </p:txBody>
      </p:sp>
      <p:sp>
        <p:nvSpPr>
          <p:cNvPr id="43012" name="Text Box 6"/>
          <p:cNvSpPr txBox="1">
            <a:spLocks noChangeArrowheads="1"/>
          </p:cNvSpPr>
          <p:nvPr/>
        </p:nvSpPr>
        <p:spPr bwMode="auto">
          <a:xfrm>
            <a:off x="2627313" y="2924175"/>
            <a:ext cx="3744912" cy="457200"/>
          </a:xfrm>
          <a:prstGeom prst="rect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es-AR" sz="2400" b="1" i="1">
                <a:solidFill>
                  <a:srgbClr val="FF0000"/>
                </a:solidFill>
                <a:latin typeface="Arial" charset="0"/>
              </a:rPr>
              <a:t>3-OH-acil deshidratasa</a:t>
            </a:r>
            <a:endParaRPr lang="es-ES" altLang="es-AR" sz="2400" b="1" i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43013" name="AutoShape 7"/>
          <p:cNvSpPr>
            <a:spLocks noChangeArrowheads="1"/>
          </p:cNvSpPr>
          <p:nvPr/>
        </p:nvSpPr>
        <p:spPr bwMode="auto">
          <a:xfrm>
            <a:off x="1763713" y="2565400"/>
            <a:ext cx="360362" cy="1511300"/>
          </a:xfrm>
          <a:prstGeom prst="downArrow">
            <a:avLst>
              <a:gd name="adj1" fmla="val 50000"/>
              <a:gd name="adj2" fmla="val 10484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  <p:sp>
        <p:nvSpPr>
          <p:cNvPr id="43014" name="Text Box 8"/>
          <p:cNvSpPr txBox="1">
            <a:spLocks noChangeArrowheads="1"/>
          </p:cNvSpPr>
          <p:nvPr/>
        </p:nvSpPr>
        <p:spPr bwMode="auto">
          <a:xfrm>
            <a:off x="395288" y="5084763"/>
            <a:ext cx="63373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  <p:grpSp>
        <p:nvGrpSpPr>
          <p:cNvPr id="43015" name="Group 9"/>
          <p:cNvGrpSpPr>
            <a:grpSpLocks/>
          </p:cNvGrpSpPr>
          <p:nvPr/>
        </p:nvGrpSpPr>
        <p:grpSpPr bwMode="auto">
          <a:xfrm>
            <a:off x="647700" y="4954588"/>
            <a:ext cx="2916238" cy="779462"/>
            <a:chOff x="408" y="3121"/>
            <a:chExt cx="1837" cy="491"/>
          </a:xfrm>
        </p:grpSpPr>
        <p:sp>
          <p:nvSpPr>
            <p:cNvPr id="43024" name="Text Box 10"/>
            <p:cNvSpPr txBox="1">
              <a:spLocks noChangeArrowheads="1"/>
            </p:cNvSpPr>
            <p:nvPr/>
          </p:nvSpPr>
          <p:spPr bwMode="auto">
            <a:xfrm>
              <a:off x="408" y="3121"/>
              <a:ext cx="1837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s-AR" sz="1800" b="1">
                  <a:latin typeface="Arial" charset="0"/>
                </a:rPr>
                <a:t>CH</a:t>
              </a:r>
              <a:r>
                <a:rPr lang="en-US" altLang="es-AR" sz="1800" b="1" baseline="-25000">
                  <a:latin typeface="Arial" charset="0"/>
                </a:rPr>
                <a:t>3 </a:t>
              </a:r>
              <a:r>
                <a:rPr lang="en-US" altLang="es-AR" sz="1800" b="1">
                  <a:latin typeface="Arial" charset="0"/>
                </a:rPr>
                <a:t>-C- CH</a:t>
              </a:r>
              <a:r>
                <a:rPr lang="en-US" altLang="es-AR" sz="1800" b="1" baseline="-25000">
                  <a:latin typeface="Arial" charset="0"/>
                </a:rPr>
                <a:t>2</a:t>
              </a:r>
              <a:r>
                <a:rPr lang="en-US" altLang="es-AR" sz="1800" b="1">
                  <a:latin typeface="Arial" charset="0"/>
                </a:rPr>
                <a:t> –C-SACP   </a:t>
              </a:r>
            </a:p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s-AR" sz="1800" b="1">
                  <a:latin typeface="Arial" charset="0"/>
                </a:rPr>
                <a:t>       </a:t>
              </a:r>
              <a:r>
                <a:rPr lang="es-ES_tradnl" altLang="es-AR" sz="1800">
                  <a:latin typeface="Arial" charset="0"/>
                </a:rPr>
                <a:t> </a:t>
              </a:r>
              <a:r>
                <a:rPr lang="es-ES_tradnl" altLang="es-AR" sz="1800" b="1">
                  <a:latin typeface="Arial" charset="0"/>
                </a:rPr>
                <a:t>OH          O</a:t>
              </a:r>
              <a:r>
                <a:rPr lang="es-ES" altLang="es-AR" sz="1800">
                  <a:latin typeface="Arial" charset="0"/>
                </a:rPr>
                <a:t> </a:t>
              </a:r>
            </a:p>
          </p:txBody>
        </p:sp>
        <p:sp>
          <p:nvSpPr>
            <p:cNvPr id="43025" name="Text Box 11"/>
            <p:cNvSpPr txBox="1">
              <a:spLocks noChangeArrowheads="1"/>
            </p:cNvSpPr>
            <p:nvPr/>
          </p:nvSpPr>
          <p:spPr bwMode="auto">
            <a:xfrm>
              <a:off x="748" y="3253"/>
              <a:ext cx="27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080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s-AR" sz="1800" b="1">
                  <a:latin typeface="Arial" charset="0"/>
                </a:rPr>
                <a:t>l</a:t>
              </a:r>
            </a:p>
          </p:txBody>
        </p:sp>
        <p:sp>
          <p:nvSpPr>
            <p:cNvPr id="43026" name="Text Box 12"/>
            <p:cNvSpPr txBox="1">
              <a:spLocks noChangeArrowheads="1"/>
            </p:cNvSpPr>
            <p:nvPr/>
          </p:nvSpPr>
          <p:spPr bwMode="auto">
            <a:xfrm>
              <a:off x="1337" y="3257"/>
              <a:ext cx="22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360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s-AR" sz="1800" b="1">
                  <a:latin typeface="Arial" charset="0"/>
                </a:rPr>
                <a:t>ll</a:t>
              </a:r>
            </a:p>
          </p:txBody>
        </p:sp>
      </p:grpSp>
      <p:grpSp>
        <p:nvGrpSpPr>
          <p:cNvPr id="43016" name="Group 22"/>
          <p:cNvGrpSpPr>
            <a:grpSpLocks/>
          </p:cNvGrpSpPr>
          <p:nvPr/>
        </p:nvGrpSpPr>
        <p:grpSpPr bwMode="auto">
          <a:xfrm>
            <a:off x="4176713" y="4941888"/>
            <a:ext cx="2916237" cy="779462"/>
            <a:chOff x="2631" y="3113"/>
            <a:chExt cx="1837" cy="491"/>
          </a:xfrm>
        </p:grpSpPr>
        <p:sp>
          <p:nvSpPr>
            <p:cNvPr id="43022" name="Text Box 14"/>
            <p:cNvSpPr txBox="1">
              <a:spLocks noChangeArrowheads="1"/>
            </p:cNvSpPr>
            <p:nvPr/>
          </p:nvSpPr>
          <p:spPr bwMode="auto">
            <a:xfrm>
              <a:off x="2631" y="3113"/>
              <a:ext cx="1837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s-AR" sz="1800" b="1">
                  <a:latin typeface="Arial" charset="0"/>
                </a:rPr>
                <a:t>CH</a:t>
              </a:r>
              <a:r>
                <a:rPr lang="en-US" altLang="es-AR" sz="1800" b="1" baseline="-25000">
                  <a:latin typeface="Arial" charset="0"/>
                </a:rPr>
                <a:t>3 </a:t>
              </a:r>
              <a:r>
                <a:rPr lang="en-US" altLang="es-AR" sz="1800" b="1">
                  <a:latin typeface="Arial" charset="0"/>
                </a:rPr>
                <a:t>–CH=CH –C-SACP   </a:t>
              </a:r>
            </a:p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s-AR" sz="1800" b="1">
                  <a:latin typeface="Arial" charset="0"/>
                </a:rPr>
                <a:t>       </a:t>
              </a:r>
              <a:r>
                <a:rPr lang="es-ES_tradnl" altLang="es-AR" sz="1800">
                  <a:latin typeface="Arial" charset="0"/>
                </a:rPr>
                <a:t> </a:t>
              </a:r>
              <a:r>
                <a:rPr lang="es-ES_tradnl" altLang="es-AR" sz="1800" b="1">
                  <a:latin typeface="Arial" charset="0"/>
                </a:rPr>
                <a:t>                 O</a:t>
              </a:r>
              <a:r>
                <a:rPr lang="es-ES" altLang="es-AR" sz="1800">
                  <a:latin typeface="Arial" charset="0"/>
                </a:rPr>
                <a:t> </a:t>
              </a:r>
            </a:p>
          </p:txBody>
        </p:sp>
        <p:sp>
          <p:nvSpPr>
            <p:cNvPr id="43023" name="Text Box 16"/>
            <p:cNvSpPr txBox="1">
              <a:spLocks noChangeArrowheads="1"/>
            </p:cNvSpPr>
            <p:nvPr/>
          </p:nvSpPr>
          <p:spPr bwMode="auto">
            <a:xfrm>
              <a:off x="3651" y="3249"/>
              <a:ext cx="22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360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s-AR" sz="1800" b="1">
                  <a:latin typeface="Arial" charset="0"/>
                </a:rPr>
                <a:t>ll</a:t>
              </a:r>
            </a:p>
          </p:txBody>
        </p:sp>
      </p:grpSp>
      <p:sp>
        <p:nvSpPr>
          <p:cNvPr id="43017" name="Line 17"/>
          <p:cNvSpPr>
            <a:spLocks noChangeShapeType="1"/>
          </p:cNvSpPr>
          <p:nvPr/>
        </p:nvSpPr>
        <p:spPr bwMode="auto">
          <a:xfrm>
            <a:off x="3348038" y="5157788"/>
            <a:ext cx="7191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3018" name="Oval 18"/>
          <p:cNvSpPr>
            <a:spLocks noChangeArrowheads="1"/>
          </p:cNvSpPr>
          <p:nvPr/>
        </p:nvSpPr>
        <p:spPr bwMode="auto">
          <a:xfrm>
            <a:off x="1187450" y="4797425"/>
            <a:ext cx="504825" cy="1079500"/>
          </a:xfrm>
          <a:prstGeom prst="ellipse">
            <a:avLst/>
          </a:prstGeom>
          <a:solidFill>
            <a:srgbClr val="FEE2F2">
              <a:alpha val="30980"/>
            </a:srgbClr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  <p:sp>
        <p:nvSpPr>
          <p:cNvPr id="43019" name="Oval 19"/>
          <p:cNvSpPr>
            <a:spLocks noChangeArrowheads="1"/>
          </p:cNvSpPr>
          <p:nvPr/>
        </p:nvSpPr>
        <p:spPr bwMode="auto">
          <a:xfrm>
            <a:off x="4716463" y="4581525"/>
            <a:ext cx="935037" cy="1079500"/>
          </a:xfrm>
          <a:prstGeom prst="ellipse">
            <a:avLst/>
          </a:prstGeom>
          <a:solidFill>
            <a:srgbClr val="FEE2F2">
              <a:alpha val="30980"/>
            </a:srgbClr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  <p:sp>
        <p:nvSpPr>
          <p:cNvPr id="43020" name="Line 20"/>
          <p:cNvSpPr>
            <a:spLocks noChangeShapeType="1"/>
          </p:cNvSpPr>
          <p:nvPr/>
        </p:nvSpPr>
        <p:spPr bwMode="auto">
          <a:xfrm>
            <a:off x="3348038" y="5157788"/>
            <a:ext cx="287337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3021" name="Oval 21"/>
          <p:cNvSpPr>
            <a:spLocks noChangeArrowheads="1"/>
          </p:cNvSpPr>
          <p:nvPr/>
        </p:nvSpPr>
        <p:spPr bwMode="auto">
          <a:xfrm>
            <a:off x="3276600" y="5589588"/>
            <a:ext cx="1079500" cy="647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O</a:t>
            </a:r>
            <a:endParaRPr lang="es-ES" altLang="es-AR" sz="2000" b="1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8339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4"/>
          <p:cNvSpPr>
            <a:spLocks noGrp="1" noChangeArrowheads="1"/>
          </p:cNvSpPr>
          <p:nvPr>
            <p:ph type="title"/>
          </p:nvPr>
        </p:nvSpPr>
        <p:spPr>
          <a:gradFill rotWithShape="1">
            <a:gsLst>
              <a:gs pos="0">
                <a:srgbClr val="3F5476"/>
              </a:gs>
              <a:gs pos="50000">
                <a:srgbClr val="89B6FF"/>
              </a:gs>
              <a:gs pos="100000">
                <a:srgbClr val="3F5476"/>
              </a:gs>
            </a:gsLst>
            <a:lin ang="5400000" scaled="1"/>
          </a:gradFill>
        </p:spPr>
        <p:txBody>
          <a:bodyPr/>
          <a:lstStyle/>
          <a:p>
            <a:pPr eaLnBrk="1" hangingPunct="1"/>
            <a:r>
              <a:rPr lang="es-ES_tradnl" altLang="es-AR" sz="3600" b="1" smtClean="0"/>
              <a:t>SEGUNDA REDUCCION</a:t>
            </a:r>
            <a:endParaRPr lang="es-ES" altLang="es-AR" sz="3600" b="1" smtClean="0"/>
          </a:p>
        </p:txBody>
      </p:sp>
      <p:sp>
        <p:nvSpPr>
          <p:cNvPr id="44035" name="Text Box 5"/>
          <p:cNvSpPr txBox="1">
            <a:spLocks noChangeArrowheads="1"/>
          </p:cNvSpPr>
          <p:nvPr/>
        </p:nvSpPr>
        <p:spPr bwMode="auto">
          <a:xfrm>
            <a:off x="827088" y="2133600"/>
            <a:ext cx="6265862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AR" altLang="es-AR" sz="2400" b="1" dirty="0">
                <a:latin typeface="Arial" charset="0"/>
              </a:rPr>
              <a:t> </a:t>
            </a:r>
            <a:r>
              <a:rPr lang="es-AR" altLang="es-AR" sz="2400" b="1" dirty="0">
                <a:latin typeface="Symbol" pitchFamily="18" charset="2"/>
              </a:rPr>
              <a:t>D</a:t>
            </a:r>
            <a:r>
              <a:rPr lang="pt-BR" altLang="es-AR" sz="2400" b="1" baseline="30000" dirty="0">
                <a:latin typeface="Arial" charset="0"/>
              </a:rPr>
              <a:t>2</a:t>
            </a:r>
            <a:r>
              <a:rPr lang="pt-BR" altLang="es-AR" sz="2400" b="1" dirty="0">
                <a:latin typeface="Arial" charset="0"/>
              </a:rPr>
              <a:t> </a:t>
            </a:r>
            <a:r>
              <a:rPr lang="pt-BR" altLang="es-AR" sz="2400" b="1" dirty="0" err="1">
                <a:latin typeface="Arial" charset="0"/>
              </a:rPr>
              <a:t>butenoil</a:t>
            </a:r>
            <a:r>
              <a:rPr lang="pt-BR" altLang="es-AR" sz="2400" b="1" dirty="0">
                <a:latin typeface="Arial" charset="0"/>
              </a:rPr>
              <a:t>-ACP + NADPH + H+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pt-BR" altLang="es-AR" sz="2400" b="1" dirty="0">
              <a:latin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pt-BR" altLang="es-AR" sz="2400" b="1" dirty="0">
              <a:latin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pt-BR" altLang="es-AR" sz="2400" b="1" dirty="0">
              <a:latin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es-AR" sz="2400" b="1" dirty="0" err="1">
                <a:latin typeface="Arial" charset="0"/>
              </a:rPr>
              <a:t>Butiril</a:t>
            </a:r>
            <a:r>
              <a:rPr lang="pt-BR" altLang="es-AR" sz="2400" b="1" dirty="0">
                <a:latin typeface="Arial" charset="0"/>
              </a:rPr>
              <a:t>-ACP + NADP+			</a:t>
            </a:r>
            <a:endParaRPr lang="es-ES" altLang="es-AR" sz="2400" b="1" dirty="0">
              <a:latin typeface="Arial" charset="0"/>
            </a:endParaRPr>
          </a:p>
        </p:txBody>
      </p:sp>
      <p:sp>
        <p:nvSpPr>
          <p:cNvPr id="44036" name="Text Box 6"/>
          <p:cNvSpPr txBox="1">
            <a:spLocks noChangeArrowheads="1"/>
          </p:cNvSpPr>
          <p:nvPr/>
        </p:nvSpPr>
        <p:spPr bwMode="auto">
          <a:xfrm>
            <a:off x="4932363" y="2924175"/>
            <a:ext cx="3384550" cy="457200"/>
          </a:xfrm>
          <a:prstGeom prst="rect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es-AR" sz="2400" b="1" i="1" dirty="0" err="1" smtClean="0">
                <a:solidFill>
                  <a:srgbClr val="FF0000"/>
                </a:solidFill>
                <a:latin typeface="Arial" charset="0"/>
              </a:rPr>
              <a:t>Enoil</a:t>
            </a:r>
            <a:r>
              <a:rPr lang="pt-BR" altLang="es-AR" sz="2400" b="1" i="1" dirty="0" smtClean="0">
                <a:solidFill>
                  <a:srgbClr val="FF0000"/>
                </a:solidFill>
                <a:latin typeface="Arial" charset="0"/>
              </a:rPr>
              <a:t>-ACP </a:t>
            </a:r>
            <a:r>
              <a:rPr lang="pt-BR" altLang="es-AR" sz="2400" b="1" i="1" dirty="0" err="1" smtClean="0">
                <a:solidFill>
                  <a:srgbClr val="FF0000"/>
                </a:solidFill>
                <a:latin typeface="Arial" charset="0"/>
              </a:rPr>
              <a:t>reductasa</a:t>
            </a:r>
            <a:endParaRPr lang="es-ES" altLang="es-AR" sz="2400" i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44037" name="AutoShape 7"/>
          <p:cNvSpPr>
            <a:spLocks noChangeArrowheads="1"/>
          </p:cNvSpPr>
          <p:nvPr/>
        </p:nvSpPr>
        <p:spPr bwMode="auto">
          <a:xfrm>
            <a:off x="3563938" y="2565400"/>
            <a:ext cx="287337" cy="1655763"/>
          </a:xfrm>
          <a:prstGeom prst="downArrow">
            <a:avLst>
              <a:gd name="adj1" fmla="val 50000"/>
              <a:gd name="adj2" fmla="val 14406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  <p:grpSp>
        <p:nvGrpSpPr>
          <p:cNvPr id="44038" name="Group 9"/>
          <p:cNvGrpSpPr>
            <a:grpSpLocks/>
          </p:cNvGrpSpPr>
          <p:nvPr/>
        </p:nvGrpSpPr>
        <p:grpSpPr bwMode="auto">
          <a:xfrm>
            <a:off x="539750" y="2781300"/>
            <a:ext cx="2916238" cy="788988"/>
            <a:chOff x="2631" y="3113"/>
            <a:chExt cx="1837" cy="497"/>
          </a:xfrm>
        </p:grpSpPr>
        <p:sp>
          <p:nvSpPr>
            <p:cNvPr id="44042" name="Text Box 10"/>
            <p:cNvSpPr txBox="1">
              <a:spLocks noChangeArrowheads="1"/>
            </p:cNvSpPr>
            <p:nvPr/>
          </p:nvSpPr>
          <p:spPr bwMode="auto">
            <a:xfrm>
              <a:off x="2631" y="3113"/>
              <a:ext cx="1837" cy="497"/>
            </a:xfrm>
            <a:prstGeom prst="rect">
              <a:avLst/>
            </a:prstGeom>
            <a:noFill/>
            <a:ln w="9525">
              <a:solidFill>
                <a:srgbClr val="FF3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s-AR" sz="1800" b="1">
                  <a:latin typeface="Arial" charset="0"/>
                </a:rPr>
                <a:t>CH</a:t>
              </a:r>
              <a:r>
                <a:rPr lang="en-US" altLang="es-AR" sz="1800" b="1" baseline="-25000">
                  <a:latin typeface="Arial" charset="0"/>
                </a:rPr>
                <a:t>3 </a:t>
              </a:r>
              <a:r>
                <a:rPr lang="en-US" altLang="es-AR" sz="1800" b="1">
                  <a:latin typeface="Arial" charset="0"/>
                </a:rPr>
                <a:t>–CH=CH –C-SACP   </a:t>
              </a:r>
            </a:p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s-AR" sz="1800" b="1">
                  <a:latin typeface="Arial" charset="0"/>
                </a:rPr>
                <a:t>       </a:t>
              </a:r>
              <a:r>
                <a:rPr lang="es-ES_tradnl" altLang="es-AR" sz="1800">
                  <a:latin typeface="Arial" charset="0"/>
                </a:rPr>
                <a:t> </a:t>
              </a:r>
              <a:r>
                <a:rPr lang="es-ES_tradnl" altLang="es-AR" sz="1800" b="1">
                  <a:latin typeface="Arial" charset="0"/>
                </a:rPr>
                <a:t>                 O</a:t>
              </a:r>
              <a:r>
                <a:rPr lang="es-ES" altLang="es-AR" sz="1800">
                  <a:latin typeface="Arial" charset="0"/>
                </a:rPr>
                <a:t> </a:t>
              </a:r>
            </a:p>
          </p:txBody>
        </p:sp>
        <p:sp>
          <p:nvSpPr>
            <p:cNvPr id="44043" name="Text Box 11"/>
            <p:cNvSpPr txBox="1">
              <a:spLocks noChangeArrowheads="1"/>
            </p:cNvSpPr>
            <p:nvPr/>
          </p:nvSpPr>
          <p:spPr bwMode="auto">
            <a:xfrm>
              <a:off x="3651" y="3249"/>
              <a:ext cx="22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360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s-AR" sz="1800" b="1">
                  <a:latin typeface="Arial" charset="0"/>
                </a:rPr>
                <a:t>ll</a:t>
              </a:r>
            </a:p>
          </p:txBody>
        </p:sp>
      </p:grpSp>
      <p:grpSp>
        <p:nvGrpSpPr>
          <p:cNvPr id="44039" name="Group 13"/>
          <p:cNvGrpSpPr>
            <a:grpSpLocks/>
          </p:cNvGrpSpPr>
          <p:nvPr/>
        </p:nvGrpSpPr>
        <p:grpSpPr bwMode="auto">
          <a:xfrm>
            <a:off x="323850" y="5084763"/>
            <a:ext cx="3600450" cy="863600"/>
            <a:chOff x="793" y="3430"/>
            <a:chExt cx="2268" cy="544"/>
          </a:xfrm>
        </p:grpSpPr>
        <p:sp>
          <p:nvSpPr>
            <p:cNvPr id="44040" name="Text Box 8"/>
            <p:cNvSpPr txBox="1">
              <a:spLocks noChangeArrowheads="1"/>
            </p:cNvSpPr>
            <p:nvPr/>
          </p:nvSpPr>
          <p:spPr bwMode="auto">
            <a:xfrm>
              <a:off x="793" y="3430"/>
              <a:ext cx="2268" cy="544"/>
            </a:xfrm>
            <a:prstGeom prst="rect">
              <a:avLst/>
            </a:prstGeom>
            <a:noFill/>
            <a:ln w="9525">
              <a:solidFill>
                <a:srgbClr val="FF3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s-AR" sz="2000" b="1">
                  <a:solidFill>
                    <a:schemeClr val="accent2"/>
                  </a:solidFill>
                  <a:latin typeface="Arial" charset="0"/>
                </a:rPr>
                <a:t>CH</a:t>
              </a:r>
              <a:r>
                <a:rPr lang="en-US" altLang="es-AR" sz="2000" b="1" baseline="-25000">
                  <a:solidFill>
                    <a:schemeClr val="accent2"/>
                  </a:solidFill>
                  <a:latin typeface="Arial" charset="0"/>
                </a:rPr>
                <a:t>3</a:t>
              </a:r>
              <a:r>
                <a:rPr lang="en-US" altLang="es-AR" sz="2000" b="1">
                  <a:solidFill>
                    <a:schemeClr val="accent2"/>
                  </a:solidFill>
                  <a:latin typeface="Arial" charset="0"/>
                </a:rPr>
                <a:t> –CH</a:t>
              </a:r>
              <a:r>
                <a:rPr lang="en-US" altLang="es-AR" sz="2000" b="1" baseline="-25000">
                  <a:solidFill>
                    <a:schemeClr val="accent2"/>
                  </a:solidFill>
                  <a:latin typeface="Arial" charset="0"/>
                </a:rPr>
                <a:t>2</a:t>
              </a:r>
              <a:r>
                <a:rPr lang="en-US" altLang="es-AR" sz="2000" b="1">
                  <a:latin typeface="Arial" charset="0"/>
                </a:rPr>
                <a:t> – CH</a:t>
              </a:r>
              <a:r>
                <a:rPr lang="en-US" altLang="es-AR" sz="2000" b="1" baseline="-25000">
                  <a:latin typeface="Arial" charset="0"/>
                </a:rPr>
                <a:t>2</a:t>
              </a:r>
              <a:r>
                <a:rPr lang="en-US" altLang="es-AR" sz="2000" b="1">
                  <a:latin typeface="Arial" charset="0"/>
                </a:rPr>
                <a:t> - C – SACP</a:t>
              </a:r>
            </a:p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s-AR" sz="2000" b="1">
                  <a:latin typeface="Arial" charset="0"/>
                </a:rPr>
                <a:t>                              O </a:t>
              </a:r>
              <a:endParaRPr lang="es-ES" altLang="es-AR" sz="2000" b="1">
                <a:latin typeface="Arial" charset="0"/>
              </a:endParaRPr>
            </a:p>
          </p:txBody>
        </p:sp>
        <p:sp>
          <p:nvSpPr>
            <p:cNvPr id="44041" name="Text Box 12"/>
            <p:cNvSpPr txBox="1">
              <a:spLocks noChangeArrowheads="1"/>
            </p:cNvSpPr>
            <p:nvPr/>
          </p:nvSpPr>
          <p:spPr bwMode="auto">
            <a:xfrm>
              <a:off x="2154" y="3566"/>
              <a:ext cx="22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360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s-AR" sz="1800" b="1">
                  <a:latin typeface="Arial" charset="0"/>
                </a:rPr>
                <a:t>ll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609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1"/>
          <p:cNvSpPr txBox="1">
            <a:spLocks noChangeArrowheads="1"/>
          </p:cNvSpPr>
          <p:nvPr/>
        </p:nvSpPr>
        <p:spPr bwMode="auto">
          <a:xfrm>
            <a:off x="6804025" y="3284538"/>
            <a:ext cx="2016125" cy="406400"/>
          </a:xfrm>
          <a:prstGeom prst="rect">
            <a:avLst/>
          </a:prstGeom>
          <a:solidFill>
            <a:srgbClr val="B9D4FF"/>
          </a:solidFill>
          <a:ln w="9525">
            <a:solidFill>
              <a:srgbClr val="0064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000" b="1">
                <a:latin typeface="Arial" charset="0"/>
              </a:rPr>
              <a:t>1° Reducción</a:t>
            </a:r>
          </a:p>
        </p:txBody>
      </p:sp>
      <p:sp>
        <p:nvSpPr>
          <p:cNvPr id="45059" name="Text Box 20"/>
          <p:cNvSpPr txBox="1">
            <a:spLocks noChangeArrowheads="1"/>
          </p:cNvSpPr>
          <p:nvPr/>
        </p:nvSpPr>
        <p:spPr bwMode="auto">
          <a:xfrm>
            <a:off x="3203575" y="3141663"/>
            <a:ext cx="2333625" cy="701675"/>
          </a:xfrm>
          <a:prstGeom prst="rect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ES" altLang="es-AR" sz="2000" b="1" i="1">
                <a:solidFill>
                  <a:srgbClr val="0000FF"/>
                </a:solidFill>
                <a:latin typeface="Symbol" pitchFamily="18" charset="2"/>
              </a:rPr>
              <a:t>b</a:t>
            </a:r>
            <a:r>
              <a:rPr lang="es-ES" altLang="es-AR" sz="2000" b="1" i="1">
                <a:solidFill>
                  <a:srgbClr val="0000FF"/>
                </a:solidFill>
                <a:latin typeface="Arial" charset="0"/>
              </a:rPr>
              <a:t>-cetoacil-ACP reductasa</a:t>
            </a:r>
          </a:p>
        </p:txBody>
      </p:sp>
      <p:sp>
        <p:nvSpPr>
          <p:cNvPr id="45060" name="Text Box 22"/>
          <p:cNvSpPr txBox="1">
            <a:spLocks noChangeArrowheads="1"/>
          </p:cNvSpPr>
          <p:nvPr/>
        </p:nvSpPr>
        <p:spPr bwMode="auto">
          <a:xfrm>
            <a:off x="6227763" y="2636838"/>
            <a:ext cx="2519362" cy="3968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ES" altLang="es-AR" sz="2000" b="1">
                <a:latin typeface="Arial" charset="0"/>
              </a:rPr>
              <a:t>D-3-OH-butiril-ACP</a:t>
            </a:r>
          </a:p>
        </p:txBody>
      </p:sp>
      <p:sp>
        <p:nvSpPr>
          <p:cNvPr id="45061" name="Text Box 16"/>
          <p:cNvSpPr txBox="1">
            <a:spLocks noChangeArrowheads="1"/>
          </p:cNvSpPr>
          <p:nvPr/>
        </p:nvSpPr>
        <p:spPr bwMode="auto">
          <a:xfrm>
            <a:off x="7092950" y="1412875"/>
            <a:ext cx="1800225" cy="376238"/>
          </a:xfrm>
          <a:prstGeom prst="rect">
            <a:avLst/>
          </a:prstGeom>
          <a:solidFill>
            <a:srgbClr val="B9D4FF"/>
          </a:solidFill>
          <a:ln w="9525">
            <a:solidFill>
              <a:srgbClr val="0064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latin typeface="Arial" charset="0"/>
              </a:rPr>
              <a:t>Condensación</a:t>
            </a:r>
          </a:p>
        </p:txBody>
      </p:sp>
      <p:sp>
        <p:nvSpPr>
          <p:cNvPr id="45062" name="Text Box 15"/>
          <p:cNvSpPr txBox="1">
            <a:spLocks noChangeArrowheads="1"/>
          </p:cNvSpPr>
          <p:nvPr/>
        </p:nvSpPr>
        <p:spPr bwMode="auto">
          <a:xfrm>
            <a:off x="3708400" y="620713"/>
            <a:ext cx="2735263" cy="396875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ES" altLang="es-AR" sz="2000" b="1" i="1">
                <a:solidFill>
                  <a:srgbClr val="3333FF"/>
                </a:solidFill>
                <a:latin typeface="Arial" charset="0"/>
              </a:rPr>
              <a:t>Ez. condensante</a:t>
            </a:r>
          </a:p>
        </p:txBody>
      </p:sp>
      <p:sp>
        <p:nvSpPr>
          <p:cNvPr id="45063" name="Text Box 19"/>
          <p:cNvSpPr txBox="1">
            <a:spLocks noChangeArrowheads="1"/>
          </p:cNvSpPr>
          <p:nvPr/>
        </p:nvSpPr>
        <p:spPr bwMode="auto">
          <a:xfrm>
            <a:off x="0" y="2708275"/>
            <a:ext cx="2628900" cy="40005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ES" altLang="es-AR" sz="2000" b="1">
                <a:latin typeface="Arial" charset="0"/>
              </a:rPr>
              <a:t>Acetocetoacil-ACP</a:t>
            </a:r>
          </a:p>
        </p:txBody>
      </p:sp>
      <p:sp>
        <p:nvSpPr>
          <p:cNvPr id="45064" name="Text Box 22"/>
          <p:cNvSpPr txBox="1">
            <a:spLocks noChangeArrowheads="1"/>
          </p:cNvSpPr>
          <p:nvPr/>
        </p:nvSpPr>
        <p:spPr bwMode="auto">
          <a:xfrm>
            <a:off x="323850" y="4149725"/>
            <a:ext cx="2590800" cy="3968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ES" altLang="es-AR" sz="2000" b="1">
                <a:latin typeface="Arial" charset="0"/>
              </a:rPr>
              <a:t>D-3-OH-butiril-ACP</a:t>
            </a:r>
          </a:p>
        </p:txBody>
      </p:sp>
      <p:sp>
        <p:nvSpPr>
          <p:cNvPr id="45065" name="Text Box 31"/>
          <p:cNvSpPr txBox="1">
            <a:spLocks noChangeArrowheads="1"/>
          </p:cNvSpPr>
          <p:nvPr/>
        </p:nvSpPr>
        <p:spPr bwMode="auto">
          <a:xfrm>
            <a:off x="3132138" y="4437063"/>
            <a:ext cx="2333625" cy="701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ES" altLang="es-AR" sz="2000" b="1" i="1">
                <a:solidFill>
                  <a:srgbClr val="0000FF"/>
                </a:solidFill>
                <a:latin typeface="Arial" charset="0"/>
              </a:rPr>
              <a:t>3-OH-acil-ACP deshidratasa</a:t>
            </a:r>
          </a:p>
        </p:txBody>
      </p:sp>
      <p:sp>
        <p:nvSpPr>
          <p:cNvPr id="45066" name="Text Box 33"/>
          <p:cNvSpPr txBox="1">
            <a:spLocks noChangeArrowheads="1"/>
          </p:cNvSpPr>
          <p:nvPr/>
        </p:nvSpPr>
        <p:spPr bwMode="auto">
          <a:xfrm>
            <a:off x="6227763" y="4221163"/>
            <a:ext cx="2232025" cy="3968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ES" altLang="es-AR" sz="2000" b="1">
                <a:latin typeface="Symbol" pitchFamily="18" charset="2"/>
              </a:rPr>
              <a:t>D</a:t>
            </a:r>
            <a:r>
              <a:rPr lang="es-ES" altLang="es-AR" sz="2000" b="1" baseline="30000">
                <a:latin typeface="Arial" charset="0"/>
              </a:rPr>
              <a:t>2</a:t>
            </a:r>
            <a:r>
              <a:rPr lang="es-ES" altLang="es-AR" sz="2000" b="1">
                <a:latin typeface="Arial" charset="0"/>
              </a:rPr>
              <a:t> butenoil-ACP</a:t>
            </a:r>
          </a:p>
        </p:txBody>
      </p:sp>
      <p:sp>
        <p:nvSpPr>
          <p:cNvPr id="45067" name="Text Box 33"/>
          <p:cNvSpPr txBox="1">
            <a:spLocks noChangeArrowheads="1"/>
          </p:cNvSpPr>
          <p:nvPr/>
        </p:nvSpPr>
        <p:spPr bwMode="auto">
          <a:xfrm>
            <a:off x="468313" y="5686425"/>
            <a:ext cx="2232025" cy="3968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ES" altLang="es-AR" sz="2000" b="1">
                <a:latin typeface="Symbol" pitchFamily="18" charset="2"/>
              </a:rPr>
              <a:t>D</a:t>
            </a:r>
            <a:r>
              <a:rPr lang="es-ES" altLang="es-AR" sz="2000" b="1" baseline="30000">
                <a:latin typeface="Arial" charset="0"/>
              </a:rPr>
              <a:t>2</a:t>
            </a:r>
            <a:r>
              <a:rPr lang="es-ES" altLang="es-AR" sz="2000" b="1">
                <a:latin typeface="Arial" charset="0"/>
              </a:rPr>
              <a:t> butenoil-ACP</a:t>
            </a:r>
          </a:p>
        </p:txBody>
      </p:sp>
      <p:sp>
        <p:nvSpPr>
          <p:cNvPr id="45068" name="Text Box 38"/>
          <p:cNvSpPr txBox="1">
            <a:spLocks noChangeArrowheads="1"/>
          </p:cNvSpPr>
          <p:nvPr/>
        </p:nvSpPr>
        <p:spPr bwMode="auto">
          <a:xfrm>
            <a:off x="3203575" y="5902325"/>
            <a:ext cx="1841500" cy="701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ES" altLang="es-AR" sz="2000" b="1" i="1">
                <a:solidFill>
                  <a:srgbClr val="0000FF"/>
                </a:solidFill>
                <a:latin typeface="Arial" charset="0"/>
              </a:rPr>
              <a:t>Enoil-ACP reductasa</a:t>
            </a:r>
          </a:p>
        </p:txBody>
      </p:sp>
      <p:sp>
        <p:nvSpPr>
          <p:cNvPr id="45069" name="Text Box 40"/>
          <p:cNvSpPr txBox="1">
            <a:spLocks noChangeArrowheads="1"/>
          </p:cNvSpPr>
          <p:nvPr/>
        </p:nvSpPr>
        <p:spPr bwMode="auto">
          <a:xfrm>
            <a:off x="6011863" y="5661025"/>
            <a:ext cx="2333625" cy="3968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ES" altLang="es-AR" sz="2000" b="1">
                <a:latin typeface="Arial" charset="0"/>
              </a:rPr>
              <a:t>Butiril-ACP</a:t>
            </a:r>
          </a:p>
        </p:txBody>
      </p:sp>
      <p:sp>
        <p:nvSpPr>
          <p:cNvPr id="45070" name="Text Box 17"/>
          <p:cNvSpPr txBox="1">
            <a:spLocks noChangeArrowheads="1"/>
          </p:cNvSpPr>
          <p:nvPr/>
        </p:nvSpPr>
        <p:spPr bwMode="auto">
          <a:xfrm>
            <a:off x="0" y="0"/>
            <a:ext cx="2087563" cy="39687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000" b="1">
                <a:solidFill>
                  <a:schemeClr val="bg1"/>
                </a:solidFill>
                <a:latin typeface="Arial" charset="0"/>
              </a:rPr>
              <a:t>1º CICLO </a:t>
            </a:r>
          </a:p>
        </p:txBody>
      </p:sp>
      <p:grpSp>
        <p:nvGrpSpPr>
          <p:cNvPr id="45071" name="Group 42"/>
          <p:cNvGrpSpPr>
            <a:grpSpLocks/>
          </p:cNvGrpSpPr>
          <p:nvPr/>
        </p:nvGrpSpPr>
        <p:grpSpPr bwMode="auto">
          <a:xfrm>
            <a:off x="511175" y="928688"/>
            <a:ext cx="8275638" cy="900112"/>
            <a:chOff x="249" y="890"/>
            <a:chExt cx="5213" cy="567"/>
          </a:xfrm>
        </p:grpSpPr>
        <p:sp>
          <p:nvSpPr>
            <p:cNvPr id="45084" name="Text Box 19"/>
            <p:cNvSpPr txBox="1">
              <a:spLocks noChangeArrowheads="1"/>
            </p:cNvSpPr>
            <p:nvPr/>
          </p:nvSpPr>
          <p:spPr bwMode="auto">
            <a:xfrm>
              <a:off x="3651" y="890"/>
              <a:ext cx="1811" cy="252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s-ES" altLang="es-AR" sz="2000" b="1">
                  <a:latin typeface="Arial" charset="0"/>
                </a:rPr>
                <a:t>Acetocetoacil-ACP</a:t>
              </a:r>
            </a:p>
          </p:txBody>
        </p:sp>
        <p:sp>
          <p:nvSpPr>
            <p:cNvPr id="45085" name="Text Box 11"/>
            <p:cNvSpPr txBox="1">
              <a:spLocks noChangeArrowheads="1"/>
            </p:cNvSpPr>
            <p:nvPr/>
          </p:nvSpPr>
          <p:spPr bwMode="auto">
            <a:xfrm>
              <a:off x="249" y="890"/>
              <a:ext cx="2132" cy="25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s-ES" altLang="es-AR" sz="2000" b="1">
                  <a:latin typeface="Arial" charset="0"/>
                </a:rPr>
                <a:t>Acetil-EC + </a:t>
              </a:r>
              <a:r>
                <a:rPr lang="es-ES" altLang="es-AR" sz="1800" b="1">
                  <a:latin typeface="Arial" charset="0"/>
                </a:rPr>
                <a:t>Malonil-ACP</a:t>
              </a:r>
            </a:p>
          </p:txBody>
        </p:sp>
        <p:sp>
          <p:nvSpPr>
            <p:cNvPr id="45086" name="Text Box 13"/>
            <p:cNvSpPr txBox="1">
              <a:spLocks noChangeArrowheads="1"/>
            </p:cNvSpPr>
            <p:nvPr/>
          </p:nvSpPr>
          <p:spPr bwMode="auto">
            <a:xfrm>
              <a:off x="2835" y="1207"/>
              <a:ext cx="1179" cy="250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s-ES" altLang="es-AR" sz="2000" b="1">
                  <a:latin typeface="Arial" charset="0"/>
                </a:rPr>
                <a:t>HS-EC + </a:t>
              </a:r>
              <a:r>
                <a:rPr lang="es-ES" altLang="es-AR" sz="2000" b="1">
                  <a:solidFill>
                    <a:srgbClr val="FF3300"/>
                  </a:solidFill>
                  <a:latin typeface="Arial" charset="0"/>
                </a:rPr>
                <a:t>CO</a:t>
              </a:r>
              <a:r>
                <a:rPr lang="es-ES" altLang="es-AR" sz="2000" b="1" baseline="-25000">
                  <a:solidFill>
                    <a:srgbClr val="FF3300"/>
                  </a:solidFill>
                  <a:latin typeface="Arial" charset="0"/>
                </a:rPr>
                <a:t>2</a:t>
              </a:r>
              <a:endParaRPr lang="es-ES" altLang="es-AR" sz="2000" b="1">
                <a:solidFill>
                  <a:srgbClr val="FF3300"/>
                </a:solidFill>
                <a:latin typeface="Arial" charset="0"/>
              </a:endParaRPr>
            </a:p>
          </p:txBody>
        </p:sp>
        <p:sp>
          <p:nvSpPr>
            <p:cNvPr id="45087" name="Line 31"/>
            <p:cNvSpPr>
              <a:spLocks noChangeShapeType="1"/>
            </p:cNvSpPr>
            <p:nvPr/>
          </p:nvSpPr>
          <p:spPr bwMode="auto">
            <a:xfrm>
              <a:off x="2562" y="981"/>
              <a:ext cx="86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45088" name="Line 32"/>
            <p:cNvSpPr>
              <a:spLocks noChangeShapeType="1"/>
            </p:cNvSpPr>
            <p:nvPr/>
          </p:nvSpPr>
          <p:spPr bwMode="auto">
            <a:xfrm>
              <a:off x="3016" y="981"/>
              <a:ext cx="91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</p:grpSp>
      <p:sp>
        <p:nvSpPr>
          <p:cNvPr id="45072" name="Line 33"/>
          <p:cNvSpPr>
            <a:spLocks noChangeShapeType="1"/>
          </p:cNvSpPr>
          <p:nvPr/>
        </p:nvSpPr>
        <p:spPr bwMode="auto">
          <a:xfrm>
            <a:off x="2771775" y="2852738"/>
            <a:ext cx="30241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5073" name="Line 34"/>
          <p:cNvSpPr>
            <a:spLocks noChangeShapeType="1"/>
          </p:cNvSpPr>
          <p:nvPr/>
        </p:nvSpPr>
        <p:spPr bwMode="auto">
          <a:xfrm>
            <a:off x="2916238" y="4365625"/>
            <a:ext cx="30241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5074" name="Text Box 16"/>
          <p:cNvSpPr txBox="1">
            <a:spLocks noChangeArrowheads="1"/>
          </p:cNvSpPr>
          <p:nvPr/>
        </p:nvSpPr>
        <p:spPr bwMode="auto">
          <a:xfrm>
            <a:off x="6732588" y="4797425"/>
            <a:ext cx="1944687" cy="376238"/>
          </a:xfrm>
          <a:prstGeom prst="rect">
            <a:avLst/>
          </a:prstGeom>
          <a:solidFill>
            <a:srgbClr val="B9D4FF"/>
          </a:solidFill>
          <a:ln w="9525">
            <a:solidFill>
              <a:srgbClr val="0064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latin typeface="Arial" charset="0"/>
              </a:rPr>
              <a:t>Deshidratación</a:t>
            </a:r>
          </a:p>
        </p:txBody>
      </p:sp>
      <p:sp>
        <p:nvSpPr>
          <p:cNvPr id="45075" name="Line 36"/>
          <p:cNvSpPr>
            <a:spLocks noChangeShapeType="1"/>
          </p:cNvSpPr>
          <p:nvPr/>
        </p:nvSpPr>
        <p:spPr bwMode="auto">
          <a:xfrm>
            <a:off x="2916238" y="5949950"/>
            <a:ext cx="30241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5076" name="Text Box 21"/>
          <p:cNvSpPr txBox="1">
            <a:spLocks noChangeArrowheads="1"/>
          </p:cNvSpPr>
          <p:nvPr/>
        </p:nvSpPr>
        <p:spPr bwMode="auto">
          <a:xfrm>
            <a:off x="6372225" y="6262688"/>
            <a:ext cx="2016125" cy="406400"/>
          </a:xfrm>
          <a:prstGeom prst="rect">
            <a:avLst/>
          </a:prstGeom>
          <a:solidFill>
            <a:srgbClr val="B9D4FF"/>
          </a:solidFill>
          <a:ln w="9525">
            <a:solidFill>
              <a:srgbClr val="0064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000" b="1">
                <a:latin typeface="Arial" charset="0"/>
              </a:rPr>
              <a:t>2° Reducción</a:t>
            </a:r>
          </a:p>
        </p:txBody>
      </p:sp>
      <p:sp>
        <p:nvSpPr>
          <p:cNvPr id="45077" name="Oval 38"/>
          <p:cNvSpPr>
            <a:spLocks noChangeArrowheads="1"/>
          </p:cNvSpPr>
          <p:nvPr/>
        </p:nvSpPr>
        <p:spPr bwMode="auto">
          <a:xfrm>
            <a:off x="2843213" y="2205038"/>
            <a:ext cx="1295400" cy="5762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AR" altLang="es-AR" sz="1800" b="1">
                <a:solidFill>
                  <a:schemeClr val="bg1"/>
                </a:solidFill>
                <a:latin typeface="Arial" charset="0"/>
              </a:rPr>
              <a:t>NADPH</a:t>
            </a:r>
            <a:endParaRPr lang="es-ES" altLang="es-AR" sz="1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45078" name="Oval 39"/>
          <p:cNvSpPr>
            <a:spLocks noChangeArrowheads="1"/>
          </p:cNvSpPr>
          <p:nvPr/>
        </p:nvSpPr>
        <p:spPr bwMode="auto">
          <a:xfrm>
            <a:off x="2843213" y="5300663"/>
            <a:ext cx="1295400" cy="5762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AR" altLang="es-AR" sz="1800" b="1">
                <a:solidFill>
                  <a:schemeClr val="bg1"/>
                </a:solidFill>
                <a:latin typeface="Arial" charset="0"/>
              </a:rPr>
              <a:t>NADPH</a:t>
            </a:r>
            <a:endParaRPr lang="es-ES" altLang="es-AR" sz="1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45079" name="Oval 40"/>
          <p:cNvSpPr>
            <a:spLocks noChangeArrowheads="1"/>
          </p:cNvSpPr>
          <p:nvPr/>
        </p:nvSpPr>
        <p:spPr bwMode="auto">
          <a:xfrm>
            <a:off x="4787900" y="2205038"/>
            <a:ext cx="1295400" cy="5762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AR" altLang="es-AR" sz="1800" b="1">
                <a:solidFill>
                  <a:srgbClr val="FF3300"/>
                </a:solidFill>
                <a:latin typeface="Arial" charset="0"/>
              </a:rPr>
              <a:t>NADP</a:t>
            </a:r>
            <a:r>
              <a:rPr lang="es-AR" altLang="es-AR" sz="1800" b="1" baseline="30000">
                <a:solidFill>
                  <a:srgbClr val="FF3300"/>
                </a:solidFill>
                <a:latin typeface="Arial" charset="0"/>
              </a:rPr>
              <a:t>+</a:t>
            </a:r>
            <a:endParaRPr lang="es-ES" altLang="es-AR" sz="1800" b="1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45080" name="Oval 41"/>
          <p:cNvSpPr>
            <a:spLocks noChangeArrowheads="1"/>
          </p:cNvSpPr>
          <p:nvPr/>
        </p:nvSpPr>
        <p:spPr bwMode="auto">
          <a:xfrm>
            <a:off x="4716463" y="5300663"/>
            <a:ext cx="1295400" cy="5762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AR" altLang="es-AR" sz="1800" b="1">
                <a:solidFill>
                  <a:srgbClr val="FF3300"/>
                </a:solidFill>
                <a:latin typeface="Arial" charset="0"/>
              </a:rPr>
              <a:t>NADP</a:t>
            </a:r>
            <a:r>
              <a:rPr lang="es-AR" altLang="es-AR" sz="1800" b="1" baseline="30000">
                <a:solidFill>
                  <a:srgbClr val="FF3300"/>
                </a:solidFill>
                <a:latin typeface="Arial" charset="0"/>
              </a:rPr>
              <a:t>+</a:t>
            </a:r>
            <a:endParaRPr lang="es-ES" altLang="es-AR" sz="1800" b="1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45081" name="AutoShape 43"/>
          <p:cNvSpPr>
            <a:spLocks noChangeArrowheads="1"/>
          </p:cNvSpPr>
          <p:nvPr/>
        </p:nvSpPr>
        <p:spPr bwMode="auto">
          <a:xfrm>
            <a:off x="4067175" y="2636838"/>
            <a:ext cx="792163" cy="215900"/>
          </a:xfrm>
          <a:prstGeom prst="curvedUpArrow">
            <a:avLst>
              <a:gd name="adj1" fmla="val 73382"/>
              <a:gd name="adj2" fmla="val 146765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  <p:sp>
        <p:nvSpPr>
          <p:cNvPr id="45082" name="AutoShape 44"/>
          <p:cNvSpPr>
            <a:spLocks noChangeArrowheads="1"/>
          </p:cNvSpPr>
          <p:nvPr/>
        </p:nvSpPr>
        <p:spPr bwMode="auto">
          <a:xfrm>
            <a:off x="4067175" y="5734050"/>
            <a:ext cx="792163" cy="215900"/>
          </a:xfrm>
          <a:prstGeom prst="curvedUpArrow">
            <a:avLst>
              <a:gd name="adj1" fmla="val 73382"/>
              <a:gd name="adj2" fmla="val 146765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  <p:sp>
        <p:nvSpPr>
          <p:cNvPr id="45083" name="31 CuadroTexto"/>
          <p:cNvSpPr txBox="1">
            <a:spLocks noChangeArrowheads="1"/>
          </p:cNvSpPr>
          <p:nvPr/>
        </p:nvSpPr>
        <p:spPr bwMode="auto">
          <a:xfrm>
            <a:off x="2357438" y="0"/>
            <a:ext cx="62595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800">
                <a:latin typeface="Arial" charset="0"/>
              </a:rPr>
              <a:t>PROTEÍNA TRANSPORTADORA DE ACILOS (</a:t>
            </a:r>
            <a:r>
              <a:rPr lang="es-ES_tradnl" altLang="es-AR" sz="1800" b="1">
                <a:latin typeface="Arial" charset="0"/>
              </a:rPr>
              <a:t>PTA ó ACP</a:t>
            </a:r>
            <a:r>
              <a:rPr lang="es-ES_tradnl" altLang="es-AR" sz="1800">
                <a:latin typeface="Arial" charset="0"/>
              </a:rPr>
              <a:t>)</a:t>
            </a:r>
            <a:endParaRPr lang="es-AR" altLang="es-AR" sz="1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2833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29776"/>
            <a:ext cx="7255752" cy="6167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7904980" y="2265839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200" b="1" dirty="0" smtClean="0">
                <a:solidFill>
                  <a:srgbClr val="FF0000"/>
                </a:solidFill>
              </a:rPr>
              <a:t>1° reducción</a:t>
            </a:r>
            <a:endParaRPr lang="es-AR" sz="1200" b="1" dirty="0">
              <a:solidFill>
                <a:srgbClr val="FF0000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5364088" y="1711841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200" b="1" dirty="0" smtClean="0">
                <a:solidFill>
                  <a:srgbClr val="FF0000"/>
                </a:solidFill>
              </a:rPr>
              <a:t>condensación</a:t>
            </a:r>
            <a:endParaRPr lang="es-AR" sz="1200" b="1" dirty="0">
              <a:solidFill>
                <a:srgbClr val="FF0000"/>
              </a:solidFill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7919864" y="4941168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200" b="1" dirty="0">
                <a:solidFill>
                  <a:srgbClr val="FF0000"/>
                </a:solidFill>
              </a:rPr>
              <a:t>2</a:t>
            </a:r>
            <a:r>
              <a:rPr lang="es-AR" sz="1200" b="1" dirty="0" smtClean="0">
                <a:solidFill>
                  <a:srgbClr val="FF0000"/>
                </a:solidFill>
              </a:rPr>
              <a:t>° reducción</a:t>
            </a:r>
            <a:endParaRPr lang="es-AR" sz="1200" b="1" dirty="0">
              <a:solidFill>
                <a:srgbClr val="FF0000"/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7740352" y="3537309"/>
            <a:ext cx="13887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200" b="1" dirty="0" smtClean="0">
                <a:solidFill>
                  <a:srgbClr val="FF0000"/>
                </a:solidFill>
              </a:rPr>
              <a:t>deshidratación</a:t>
            </a:r>
            <a:endParaRPr lang="es-AR" sz="1200" b="1" dirty="0">
              <a:solidFill>
                <a:srgbClr val="FF0000"/>
              </a:solidFill>
            </a:endParaRPr>
          </a:p>
        </p:txBody>
      </p:sp>
      <p:sp>
        <p:nvSpPr>
          <p:cNvPr id="4" name="3 Rectángulo redondeado"/>
          <p:cNvSpPr/>
          <p:nvPr/>
        </p:nvSpPr>
        <p:spPr>
          <a:xfrm>
            <a:off x="6300192" y="5373216"/>
            <a:ext cx="1999168" cy="122413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8" name="7 CuadroTexto"/>
          <p:cNvSpPr txBox="1"/>
          <p:nvPr/>
        </p:nvSpPr>
        <p:spPr>
          <a:xfrm>
            <a:off x="4211960" y="4653136"/>
            <a:ext cx="2232248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AR" b="1" i="1" dirty="0" smtClean="0">
                <a:solidFill>
                  <a:srgbClr val="FF0000"/>
                </a:solidFill>
              </a:rPr>
              <a:t>Repetición  de ciclos hasta 16 C</a:t>
            </a:r>
            <a:endParaRPr lang="es-AR" b="1" i="1" dirty="0">
              <a:solidFill>
                <a:srgbClr val="FF0000"/>
              </a:solidFill>
            </a:endParaRPr>
          </a:p>
        </p:txBody>
      </p:sp>
      <p:sp>
        <p:nvSpPr>
          <p:cNvPr id="9" name="8 Rectángulo redondeado"/>
          <p:cNvSpPr/>
          <p:nvPr/>
        </p:nvSpPr>
        <p:spPr>
          <a:xfrm>
            <a:off x="4211960" y="6093296"/>
            <a:ext cx="1224136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40792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Oval 19" descr="Rombos punteados"/>
          <p:cNvSpPr>
            <a:spLocks noChangeArrowheads="1"/>
          </p:cNvSpPr>
          <p:nvPr/>
        </p:nvSpPr>
        <p:spPr bwMode="auto">
          <a:xfrm>
            <a:off x="3124200" y="2743200"/>
            <a:ext cx="1066800" cy="1295400"/>
          </a:xfrm>
          <a:prstGeom prst="ellipse">
            <a:avLst/>
          </a:prstGeom>
          <a:pattFill prst="dotDmnd">
            <a:fgClr>
              <a:srgbClr val="89B6FF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  <p:sp>
        <p:nvSpPr>
          <p:cNvPr id="47107" name="Rectangle 13"/>
          <p:cNvSpPr>
            <a:spLocks noGrp="1" noChangeArrowheads="1"/>
          </p:cNvSpPr>
          <p:nvPr>
            <p:ph type="title"/>
          </p:nvPr>
        </p:nvSpPr>
        <p:spPr>
          <a:xfrm>
            <a:off x="457200" y="260350"/>
            <a:ext cx="8229600" cy="868363"/>
          </a:xfr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solidFill>
              <a:schemeClr val="accent2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ES" altLang="es-AR" sz="3600" b="1" smtClean="0"/>
              <a:t>Balance de la Biosíntesis</a:t>
            </a:r>
          </a:p>
        </p:txBody>
      </p:sp>
      <p:sp>
        <p:nvSpPr>
          <p:cNvPr id="21508" name="Text Box 15"/>
          <p:cNvSpPr txBox="1">
            <a:spLocks noChangeArrowheads="1"/>
          </p:cNvSpPr>
          <p:nvPr/>
        </p:nvSpPr>
        <p:spPr bwMode="auto">
          <a:xfrm>
            <a:off x="762000" y="3200400"/>
            <a:ext cx="7162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2400" b="1" dirty="0"/>
              <a:t>8 </a:t>
            </a:r>
            <a:r>
              <a:rPr lang="es-ES" sz="2400" b="1" dirty="0">
                <a:solidFill>
                  <a:schemeClr val="accent6">
                    <a:lumMod val="75000"/>
                  </a:schemeClr>
                </a:solidFill>
              </a:rPr>
              <a:t>Acetil-CoA</a:t>
            </a:r>
            <a:r>
              <a:rPr lang="es-ES" sz="2400" b="1" dirty="0"/>
              <a:t>  +  7 </a:t>
            </a:r>
            <a:r>
              <a:rPr lang="es-ES" sz="2400" b="1" dirty="0">
                <a:solidFill>
                  <a:srgbClr val="FF0000"/>
                </a:solidFill>
              </a:rPr>
              <a:t>ATP</a:t>
            </a:r>
            <a:r>
              <a:rPr lang="es-ES" sz="2400" b="1" dirty="0"/>
              <a:t>  +  14 </a:t>
            </a:r>
            <a:r>
              <a:rPr lang="es-ES" sz="2400" b="1" dirty="0">
                <a:solidFill>
                  <a:srgbClr val="0000CC"/>
                </a:solidFill>
              </a:rPr>
              <a:t>NADPH</a:t>
            </a:r>
            <a:r>
              <a:rPr lang="es-ES" sz="2400" b="1" dirty="0"/>
              <a:t>   +  13  H</a:t>
            </a:r>
            <a:r>
              <a:rPr lang="es-ES" sz="2400" b="1" baseline="30000" dirty="0"/>
              <a:t>+</a:t>
            </a:r>
            <a:endParaRPr lang="es-ES" sz="2400" b="1" dirty="0"/>
          </a:p>
        </p:txBody>
      </p:sp>
      <p:sp>
        <p:nvSpPr>
          <p:cNvPr id="47109" name="Text Box 16"/>
          <p:cNvSpPr txBox="1">
            <a:spLocks noChangeArrowheads="1"/>
          </p:cNvSpPr>
          <p:nvPr/>
        </p:nvSpPr>
        <p:spPr bwMode="auto">
          <a:xfrm>
            <a:off x="152400" y="4495800"/>
            <a:ext cx="8839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>
                <a:latin typeface="Arial" charset="0"/>
              </a:rPr>
              <a:t>Palmitato +8 CoA-SH +  7 ADP + 7 Pi +  14 NADP</a:t>
            </a:r>
            <a:r>
              <a:rPr lang="es-ES" altLang="es-AR" sz="2400" b="1" baseline="30000">
                <a:latin typeface="Arial" charset="0"/>
              </a:rPr>
              <a:t>+</a:t>
            </a:r>
            <a:r>
              <a:rPr lang="es-ES" altLang="es-AR" sz="2400" b="1">
                <a:latin typeface="Arial" charset="0"/>
              </a:rPr>
              <a:t>   +  6  H</a:t>
            </a:r>
            <a:r>
              <a:rPr lang="es-ES" altLang="es-AR" sz="2400" b="1" baseline="-25000">
                <a:latin typeface="Arial" charset="0"/>
              </a:rPr>
              <a:t>2</a:t>
            </a:r>
            <a:r>
              <a:rPr lang="es-ES" altLang="es-AR" sz="2400" b="1">
                <a:latin typeface="Arial" charset="0"/>
              </a:rPr>
              <a:t>O</a:t>
            </a:r>
          </a:p>
        </p:txBody>
      </p:sp>
      <p:sp>
        <p:nvSpPr>
          <p:cNvPr id="47110" name="Line 20"/>
          <p:cNvSpPr>
            <a:spLocks noChangeShapeType="1"/>
          </p:cNvSpPr>
          <p:nvPr/>
        </p:nvSpPr>
        <p:spPr bwMode="auto">
          <a:xfrm flipV="1">
            <a:off x="4343400" y="2438400"/>
            <a:ext cx="1371600" cy="457200"/>
          </a:xfrm>
          <a:prstGeom prst="line">
            <a:avLst/>
          </a:prstGeom>
          <a:noFill/>
          <a:ln w="22225">
            <a:solidFill>
              <a:schemeClr val="tx1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7111" name="Oval 21" descr="Rombos punteados"/>
          <p:cNvSpPr>
            <a:spLocks noChangeArrowheads="1"/>
          </p:cNvSpPr>
          <p:nvPr/>
        </p:nvSpPr>
        <p:spPr bwMode="auto">
          <a:xfrm>
            <a:off x="5638800" y="1219200"/>
            <a:ext cx="2895600" cy="1752600"/>
          </a:xfrm>
          <a:prstGeom prst="ellipse">
            <a:avLst/>
          </a:prstGeom>
          <a:pattFill prst="dotDmnd">
            <a:fgClr>
              <a:srgbClr val="89B6FF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>
                <a:latin typeface="Arial" charset="0"/>
              </a:rPr>
              <a:t>Biosíntesis de malonil-CoA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>
                <a:latin typeface="Arial" charset="0"/>
              </a:rPr>
              <a:t>Reacción de: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>
                <a:solidFill>
                  <a:srgbClr val="FF0000"/>
                </a:solidFill>
                <a:latin typeface="Arial" charset="0"/>
              </a:rPr>
              <a:t>Acetil-CoA carboxilasa</a:t>
            </a:r>
          </a:p>
        </p:txBody>
      </p:sp>
      <p:sp>
        <p:nvSpPr>
          <p:cNvPr id="47112" name="Line 22"/>
          <p:cNvSpPr>
            <a:spLocks noChangeShapeType="1"/>
          </p:cNvSpPr>
          <p:nvPr/>
        </p:nvSpPr>
        <p:spPr bwMode="auto">
          <a:xfrm>
            <a:off x="4572000" y="3789363"/>
            <a:ext cx="0" cy="68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7113" name="8 CuadroTexto"/>
          <p:cNvSpPr txBox="1">
            <a:spLocks noChangeArrowheads="1"/>
          </p:cNvSpPr>
          <p:nvPr/>
        </p:nvSpPr>
        <p:spPr bwMode="auto">
          <a:xfrm>
            <a:off x="500063" y="1643063"/>
            <a:ext cx="42021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1800" b="1">
                <a:solidFill>
                  <a:srgbClr val="FF0000"/>
                </a:solidFill>
                <a:latin typeface="Arial" charset="0"/>
              </a:rPr>
              <a:t>La síntesis de AG es costosa en ATP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1800" b="1">
                <a:solidFill>
                  <a:srgbClr val="FF0000"/>
                </a:solidFill>
                <a:latin typeface="Arial" charset="0"/>
              </a:rPr>
              <a:t>y poder reductor (NADPH + H</a:t>
            </a:r>
            <a:r>
              <a:rPr lang="es-ES_tradnl" altLang="es-AR" sz="1800" b="1" baseline="30000">
                <a:solidFill>
                  <a:srgbClr val="FF0000"/>
                </a:solidFill>
                <a:latin typeface="Arial" charset="0"/>
              </a:rPr>
              <a:t>+</a:t>
            </a:r>
            <a:r>
              <a:rPr lang="es-ES_tradnl" altLang="es-AR" sz="1800" b="1">
                <a:solidFill>
                  <a:srgbClr val="FF0000"/>
                </a:solidFill>
                <a:latin typeface="Arial" charset="0"/>
              </a:rPr>
              <a:t>)</a:t>
            </a:r>
            <a:endParaRPr lang="es-AR" altLang="es-AR" sz="1800" b="1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2572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E59F26-EA3C-4358-A031-37B5DAE47E7A}" type="slidenum">
              <a:rPr lang="es-ES" smtClean="0"/>
              <a:pPr>
                <a:defRPr/>
              </a:pPr>
              <a:t>19</a:t>
            </a:fld>
            <a:endParaRPr lang="es-ES"/>
          </a:p>
        </p:txBody>
      </p:sp>
      <p:pic>
        <p:nvPicPr>
          <p:cNvPr id="4813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382588"/>
            <a:ext cx="8545512" cy="640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Flecha derecha"/>
          <p:cNvSpPr/>
          <p:nvPr/>
        </p:nvSpPr>
        <p:spPr>
          <a:xfrm rot="20293120">
            <a:off x="822325" y="4586288"/>
            <a:ext cx="766763" cy="46831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/>
          </a:p>
        </p:txBody>
      </p:sp>
      <p:sp>
        <p:nvSpPr>
          <p:cNvPr id="48133" name="2 CuadroTexto"/>
          <p:cNvSpPr txBox="1">
            <a:spLocks noChangeArrowheads="1"/>
          </p:cNvSpPr>
          <p:nvPr/>
        </p:nvSpPr>
        <p:spPr bwMode="auto">
          <a:xfrm>
            <a:off x="7534275" y="4462463"/>
            <a:ext cx="1200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s-AR" altLang="es-AR" sz="2000">
                <a:solidFill>
                  <a:srgbClr val="002060"/>
                </a:solidFill>
              </a:rPr>
              <a:t>citosol</a:t>
            </a:r>
          </a:p>
        </p:txBody>
      </p:sp>
      <p:sp>
        <p:nvSpPr>
          <p:cNvPr id="6" name="5 Flecha derecha"/>
          <p:cNvSpPr/>
          <p:nvPr/>
        </p:nvSpPr>
        <p:spPr>
          <a:xfrm rot="12133414">
            <a:off x="6773863" y="4324350"/>
            <a:ext cx="709612" cy="403225"/>
          </a:xfrm>
          <a:prstGeom prst="rightArrow">
            <a:avLst/>
          </a:prstGeom>
          <a:solidFill>
            <a:schemeClr val="tx2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/>
          </a:p>
        </p:txBody>
      </p:sp>
      <p:sp>
        <p:nvSpPr>
          <p:cNvPr id="48135" name="4 CuadroTexto"/>
          <p:cNvSpPr txBox="1">
            <a:spLocks noChangeArrowheads="1"/>
          </p:cNvSpPr>
          <p:nvPr/>
        </p:nvSpPr>
        <p:spPr bwMode="auto">
          <a:xfrm>
            <a:off x="414338" y="5292725"/>
            <a:ext cx="15843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s-AR" altLang="es-AR">
                <a:solidFill>
                  <a:srgbClr val="FF0000"/>
                </a:solidFill>
              </a:rPr>
              <a:t>mitocondria</a:t>
            </a:r>
          </a:p>
        </p:txBody>
      </p:sp>
    </p:spTree>
    <p:extLst>
      <p:ext uri="{BB962C8B-B14F-4D97-AF65-F5344CB8AC3E}">
        <p14:creationId xmlns:p14="http://schemas.microsoft.com/office/powerpoint/2010/main" val="273124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4" descr="Tejas"/>
          <p:cNvSpPr>
            <a:spLocks noChangeArrowheads="1"/>
          </p:cNvSpPr>
          <p:nvPr/>
        </p:nvSpPr>
        <p:spPr bwMode="auto">
          <a:xfrm>
            <a:off x="322263" y="1916113"/>
            <a:ext cx="8497887" cy="3387725"/>
          </a:xfrm>
          <a:prstGeom prst="rect">
            <a:avLst/>
          </a:prstGeom>
          <a:pattFill prst="shingle">
            <a:fgClr>
              <a:srgbClr val="B9D4FF"/>
            </a:fgClr>
            <a:bgClr>
              <a:schemeClr val="bg1"/>
            </a:bgClr>
          </a:patt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AR" sz="2400" b="1" dirty="0">
              <a:latin typeface="Arial" charset="0"/>
            </a:endParaRPr>
          </a:p>
          <a:p>
            <a:pPr eaLnBrk="1" hangingPunct="1">
              <a:spcBef>
                <a:spcPct val="0"/>
              </a:spcBef>
              <a:buFont typeface="Wingdings" pitchFamily="2" charset="2"/>
              <a:buChar char="ü"/>
            </a:pPr>
            <a:r>
              <a:rPr lang="es-ES" altLang="es-AR" sz="2400" b="1" dirty="0">
                <a:latin typeface="Arial" charset="0"/>
              </a:rPr>
              <a:t>La Acetil-</a:t>
            </a:r>
            <a:r>
              <a:rPr lang="es-ES" altLang="es-AR" sz="2400" b="1" dirty="0" err="1">
                <a:latin typeface="Arial" charset="0"/>
              </a:rPr>
              <a:t>CoA</a:t>
            </a:r>
            <a:r>
              <a:rPr lang="es-ES" altLang="es-AR" sz="2400" b="1" dirty="0">
                <a:latin typeface="Arial" charset="0"/>
              </a:rPr>
              <a:t> proveniente de hidratos de carbono y aminoácidos es utilizada para la </a:t>
            </a:r>
            <a:r>
              <a:rPr lang="es-ES" altLang="es-AR" sz="2400" b="1" dirty="0">
                <a:solidFill>
                  <a:srgbClr val="C00000"/>
                </a:solidFill>
                <a:latin typeface="Arial" charset="0"/>
              </a:rPr>
              <a:t>síntesis de ácidos </a:t>
            </a:r>
            <a:r>
              <a:rPr lang="es-ES" altLang="es-AR" sz="2400" b="1" dirty="0" smtClean="0">
                <a:solidFill>
                  <a:srgbClr val="C00000"/>
                </a:solidFill>
                <a:latin typeface="Arial" charset="0"/>
              </a:rPr>
              <a:t>grasos (AG)</a:t>
            </a:r>
            <a:endParaRPr lang="es-ES" altLang="es-AR" sz="2400" b="1" dirty="0">
              <a:solidFill>
                <a:srgbClr val="C00000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AR" sz="2400" b="1" dirty="0"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AR" sz="2400" b="1" dirty="0">
              <a:latin typeface="Arial" charset="0"/>
            </a:endParaRPr>
          </a:p>
          <a:p>
            <a:pPr eaLnBrk="1" hangingPunct="1">
              <a:spcBef>
                <a:spcPct val="0"/>
              </a:spcBef>
              <a:buFont typeface="Wingdings" pitchFamily="2" charset="2"/>
              <a:buChar char="ü"/>
            </a:pPr>
            <a:r>
              <a:rPr lang="es-ES" altLang="es-AR" sz="2400" b="1" dirty="0">
                <a:latin typeface="Arial" charset="0"/>
              </a:rPr>
              <a:t>Estos </a:t>
            </a:r>
            <a:r>
              <a:rPr lang="es-ES" altLang="es-AR" sz="2400" b="1" dirty="0" smtClean="0">
                <a:latin typeface="Arial" charset="0"/>
              </a:rPr>
              <a:t>AG se </a:t>
            </a:r>
            <a:r>
              <a:rPr lang="es-ES" altLang="es-AR" sz="2400" b="1" dirty="0">
                <a:latin typeface="Arial" charset="0"/>
              </a:rPr>
              <a:t>incorporan al glicerol para ser almacenados como grasa de depósito (TAG)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AR" sz="2400" b="1" dirty="0">
              <a:latin typeface="Arial" charset="0"/>
            </a:endParaRPr>
          </a:p>
        </p:txBody>
      </p:sp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34925" y="333375"/>
            <a:ext cx="8929688" cy="954088"/>
          </a:xfrm>
          <a:prstGeom prst="rect">
            <a:avLst/>
          </a:prstGeom>
          <a:solidFill>
            <a:srgbClr val="B9D4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800" b="1">
                <a:latin typeface="Arial" charset="0"/>
              </a:rPr>
              <a:t>Cuando la ingesta supera las necesidades celulares </a:t>
            </a:r>
          </a:p>
        </p:txBody>
      </p:sp>
      <p:sp>
        <p:nvSpPr>
          <p:cNvPr id="28676" name="AutoShape 8"/>
          <p:cNvSpPr>
            <a:spLocks noChangeArrowheads="1"/>
          </p:cNvSpPr>
          <p:nvPr/>
        </p:nvSpPr>
        <p:spPr bwMode="auto">
          <a:xfrm>
            <a:off x="4068763" y="1341438"/>
            <a:ext cx="647700" cy="431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68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90600"/>
          </a:xfr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solidFill>
              <a:schemeClr val="accent2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ES" altLang="es-AR" sz="3200" b="1" smtClean="0"/>
              <a:t/>
            </a:r>
            <a:br>
              <a:rPr lang="es-ES" altLang="es-AR" sz="3200" b="1" smtClean="0"/>
            </a:br>
            <a:r>
              <a:rPr lang="es-ES" altLang="es-AR" sz="3200" b="1" smtClean="0"/>
              <a:t>ELONGACION DE LOS ACIDOS GRASOS</a:t>
            </a:r>
            <a:br>
              <a:rPr lang="es-ES" altLang="es-AR" sz="3200" b="1" smtClean="0"/>
            </a:br>
            <a:r>
              <a:rPr lang="es-ES" altLang="es-AR" sz="3200" b="1" smtClean="0"/>
              <a:t>(de más de 16 C)</a:t>
            </a:r>
            <a:br>
              <a:rPr lang="es-ES" altLang="es-AR" sz="3200" b="1" smtClean="0"/>
            </a:br>
            <a:endParaRPr lang="es-ES" altLang="es-AR" sz="3200" b="1" smtClean="0"/>
          </a:p>
        </p:txBody>
      </p:sp>
      <p:sp>
        <p:nvSpPr>
          <p:cNvPr id="36867" name="Text Box 20"/>
          <p:cNvSpPr txBox="1">
            <a:spLocks noChangeArrowheads="1"/>
          </p:cNvSpPr>
          <p:nvPr/>
        </p:nvSpPr>
        <p:spPr bwMode="auto">
          <a:xfrm>
            <a:off x="2627313" y="2492375"/>
            <a:ext cx="4516437" cy="52387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800">
                <a:solidFill>
                  <a:schemeClr val="bg1"/>
                </a:solidFill>
                <a:latin typeface="Arial" charset="0"/>
              </a:rPr>
              <a:t>CH</a:t>
            </a:r>
            <a:r>
              <a:rPr lang="es-ES" altLang="es-AR" sz="2800" baseline="-25000">
                <a:solidFill>
                  <a:schemeClr val="bg1"/>
                </a:solidFill>
                <a:latin typeface="Arial" charset="0"/>
              </a:rPr>
              <a:t>3</a:t>
            </a:r>
            <a:r>
              <a:rPr lang="es-ES" altLang="es-AR" sz="2800">
                <a:solidFill>
                  <a:schemeClr val="bg1"/>
                </a:solidFill>
                <a:latin typeface="Arial" charset="0"/>
              </a:rPr>
              <a:t> –(CH</a:t>
            </a:r>
            <a:r>
              <a:rPr lang="es-ES" altLang="es-AR" sz="2800" baseline="-25000">
                <a:solidFill>
                  <a:schemeClr val="bg1"/>
                </a:solidFill>
                <a:latin typeface="Arial" charset="0"/>
              </a:rPr>
              <a:t>2</a:t>
            </a:r>
            <a:r>
              <a:rPr lang="es-ES" altLang="es-AR" sz="2800">
                <a:solidFill>
                  <a:schemeClr val="bg1"/>
                </a:solidFill>
                <a:latin typeface="Arial" charset="0"/>
              </a:rPr>
              <a:t>)</a:t>
            </a:r>
            <a:r>
              <a:rPr lang="es-ES" altLang="es-AR" sz="2800" baseline="-25000">
                <a:solidFill>
                  <a:schemeClr val="bg1"/>
                </a:solidFill>
                <a:latin typeface="Arial" charset="0"/>
              </a:rPr>
              <a:t>n</a:t>
            </a:r>
            <a:r>
              <a:rPr lang="es-ES" altLang="es-AR" sz="2800">
                <a:solidFill>
                  <a:schemeClr val="bg1"/>
                </a:solidFill>
                <a:latin typeface="Arial" charset="0"/>
              </a:rPr>
              <a:t>- CO –SCoA</a:t>
            </a:r>
          </a:p>
        </p:txBody>
      </p:sp>
      <p:sp>
        <p:nvSpPr>
          <p:cNvPr id="36868" name="Text Box 23"/>
          <p:cNvSpPr txBox="1">
            <a:spLocks noChangeArrowheads="1"/>
          </p:cNvSpPr>
          <p:nvPr/>
        </p:nvSpPr>
        <p:spPr bwMode="auto">
          <a:xfrm>
            <a:off x="2627313" y="5734050"/>
            <a:ext cx="4465637" cy="528638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800">
                <a:solidFill>
                  <a:schemeClr val="bg1"/>
                </a:solidFill>
                <a:latin typeface="Arial" charset="0"/>
              </a:rPr>
              <a:t>CH</a:t>
            </a:r>
            <a:r>
              <a:rPr lang="es-ES" altLang="es-AR" sz="2800" baseline="-25000">
                <a:solidFill>
                  <a:schemeClr val="bg1"/>
                </a:solidFill>
                <a:latin typeface="Arial" charset="0"/>
              </a:rPr>
              <a:t>3</a:t>
            </a:r>
            <a:r>
              <a:rPr lang="es-ES" altLang="es-AR" sz="2800">
                <a:solidFill>
                  <a:schemeClr val="bg1"/>
                </a:solidFill>
                <a:latin typeface="Arial" charset="0"/>
              </a:rPr>
              <a:t> –(CH</a:t>
            </a:r>
            <a:r>
              <a:rPr lang="es-ES" altLang="es-AR" sz="2800" baseline="-25000">
                <a:solidFill>
                  <a:schemeClr val="bg1"/>
                </a:solidFill>
                <a:latin typeface="Arial" charset="0"/>
              </a:rPr>
              <a:t>2</a:t>
            </a:r>
            <a:r>
              <a:rPr lang="es-ES" altLang="es-AR" sz="2800">
                <a:solidFill>
                  <a:schemeClr val="bg1"/>
                </a:solidFill>
                <a:latin typeface="Arial" charset="0"/>
              </a:rPr>
              <a:t>)</a:t>
            </a:r>
            <a:r>
              <a:rPr lang="es-ES" altLang="es-AR" sz="2800" baseline="-25000">
                <a:solidFill>
                  <a:schemeClr val="bg1"/>
                </a:solidFill>
                <a:latin typeface="Arial" charset="0"/>
              </a:rPr>
              <a:t>n+2</a:t>
            </a:r>
            <a:r>
              <a:rPr lang="es-ES" altLang="es-AR" sz="2800">
                <a:solidFill>
                  <a:schemeClr val="bg1"/>
                </a:solidFill>
                <a:latin typeface="Arial" charset="0"/>
              </a:rPr>
              <a:t>- CO -SCoA</a:t>
            </a:r>
          </a:p>
        </p:txBody>
      </p:sp>
      <p:sp>
        <p:nvSpPr>
          <p:cNvPr id="36869" name="Text Box 24"/>
          <p:cNvSpPr txBox="1">
            <a:spLocks noChangeArrowheads="1"/>
          </p:cNvSpPr>
          <p:nvPr/>
        </p:nvSpPr>
        <p:spPr bwMode="auto">
          <a:xfrm>
            <a:off x="2627313" y="4437063"/>
            <a:ext cx="1943100" cy="457200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>
                <a:solidFill>
                  <a:schemeClr val="bg1"/>
                </a:solidFill>
                <a:latin typeface="Arial" charset="0"/>
              </a:rPr>
              <a:t>Acetil-CoA</a:t>
            </a:r>
          </a:p>
        </p:txBody>
      </p:sp>
      <p:sp>
        <p:nvSpPr>
          <p:cNvPr id="36870" name="Text Box 25"/>
          <p:cNvSpPr txBox="1">
            <a:spLocks noChangeArrowheads="1"/>
          </p:cNvSpPr>
          <p:nvPr/>
        </p:nvSpPr>
        <p:spPr bwMode="auto">
          <a:xfrm>
            <a:off x="5795963" y="4437063"/>
            <a:ext cx="2016125" cy="457200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>
                <a:solidFill>
                  <a:schemeClr val="bg1"/>
                </a:solidFill>
                <a:latin typeface="Arial" charset="0"/>
              </a:rPr>
              <a:t>Malonil-CoA</a:t>
            </a:r>
          </a:p>
        </p:txBody>
      </p:sp>
      <p:sp>
        <p:nvSpPr>
          <p:cNvPr id="36871" name="Oval 27"/>
          <p:cNvSpPr>
            <a:spLocks noChangeArrowheads="1"/>
          </p:cNvSpPr>
          <p:nvPr/>
        </p:nvSpPr>
        <p:spPr bwMode="auto">
          <a:xfrm rot="-754603">
            <a:off x="879475" y="3778250"/>
            <a:ext cx="2019300" cy="1079500"/>
          </a:xfrm>
          <a:prstGeom prst="ellipse">
            <a:avLst/>
          </a:prstGeom>
          <a:solidFill>
            <a:srgbClr val="FEE2F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400" b="1">
                <a:latin typeface="Arial" charset="0"/>
              </a:rPr>
              <a:t>mitocondria</a:t>
            </a:r>
          </a:p>
        </p:txBody>
      </p:sp>
      <p:sp>
        <p:nvSpPr>
          <p:cNvPr id="36872" name="Oval 28"/>
          <p:cNvSpPr>
            <a:spLocks noChangeArrowheads="1"/>
          </p:cNvSpPr>
          <p:nvPr/>
        </p:nvSpPr>
        <p:spPr bwMode="auto">
          <a:xfrm rot="760116">
            <a:off x="5766939" y="3443828"/>
            <a:ext cx="3417976" cy="1004888"/>
          </a:xfrm>
          <a:prstGeom prst="ellipse">
            <a:avLst/>
          </a:prstGeom>
          <a:solidFill>
            <a:srgbClr val="FEE2F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400" b="1" dirty="0" smtClean="0">
                <a:latin typeface="Arial" charset="0"/>
              </a:rPr>
              <a:t>Retículo endoplásmico</a:t>
            </a:r>
            <a:endParaRPr lang="es-ES" altLang="es-AR" sz="2400" b="1" dirty="0">
              <a:latin typeface="Arial" charset="0"/>
            </a:endParaRPr>
          </a:p>
        </p:txBody>
      </p:sp>
      <p:sp>
        <p:nvSpPr>
          <p:cNvPr id="36873" name="AutoShape 30"/>
          <p:cNvSpPr>
            <a:spLocks noChangeArrowheads="1"/>
          </p:cNvSpPr>
          <p:nvPr/>
        </p:nvSpPr>
        <p:spPr bwMode="auto">
          <a:xfrm>
            <a:off x="4859338" y="3627438"/>
            <a:ext cx="288925" cy="2016125"/>
          </a:xfrm>
          <a:prstGeom prst="downArrow">
            <a:avLst>
              <a:gd name="adj1" fmla="val 50000"/>
              <a:gd name="adj2" fmla="val 17445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  <p:sp>
        <p:nvSpPr>
          <p:cNvPr id="36874" name="9 CuadroTexto"/>
          <p:cNvSpPr txBox="1">
            <a:spLocks noChangeArrowheads="1"/>
          </p:cNvSpPr>
          <p:nvPr/>
        </p:nvSpPr>
        <p:spPr bwMode="auto">
          <a:xfrm>
            <a:off x="714375" y="1500188"/>
            <a:ext cx="76993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1800" b="1">
                <a:latin typeface="Arial" charset="0"/>
              </a:rPr>
              <a:t>Elongación por adición de restos de 2 C tomando como precursores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1800" b="1">
                <a:latin typeface="Arial" charset="0"/>
              </a:rPr>
              <a:t> Acetil-CoA ó Malonil-CoA</a:t>
            </a:r>
            <a:endParaRPr lang="es-AR" altLang="es-AR" sz="1800" b="1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05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60350"/>
            <a:ext cx="8686800" cy="762000"/>
          </a:xfrm>
          <a:gradFill rotWithShape="1">
            <a:gsLst>
              <a:gs pos="0">
                <a:srgbClr val="3F5476"/>
              </a:gs>
              <a:gs pos="50000">
                <a:srgbClr val="89B6FF"/>
              </a:gs>
              <a:gs pos="100000">
                <a:srgbClr val="3F5476"/>
              </a:gs>
            </a:gsLst>
            <a:lin ang="5400000" scaled="1"/>
          </a:gradFill>
          <a:ln>
            <a:solidFill>
              <a:schemeClr val="accent2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ES" altLang="es-AR" sz="2400" b="1" smtClean="0"/>
              <a:t>BIOSINTESIS DE ACIDOS GRASOS MONOINSATURADOS </a:t>
            </a:r>
          </a:p>
        </p:txBody>
      </p:sp>
      <p:sp>
        <p:nvSpPr>
          <p:cNvPr id="37891" name="Text Box 6" descr="Rombos punteados"/>
          <p:cNvSpPr txBox="1">
            <a:spLocks noChangeArrowheads="1"/>
          </p:cNvSpPr>
          <p:nvPr/>
        </p:nvSpPr>
        <p:spPr bwMode="auto">
          <a:xfrm>
            <a:off x="52388" y="5300663"/>
            <a:ext cx="2647950" cy="955675"/>
          </a:xfrm>
          <a:prstGeom prst="rect">
            <a:avLst/>
          </a:prstGeom>
          <a:pattFill prst="dotDmnd">
            <a:fgClr>
              <a:srgbClr val="89B6FF"/>
            </a:fgClr>
            <a:bgClr>
              <a:schemeClr val="bg1"/>
            </a:bgClr>
          </a:patt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800" b="1">
                <a:latin typeface="Arial" charset="0"/>
              </a:rPr>
              <a:t>Estearil-CoA (18)C</a:t>
            </a:r>
          </a:p>
        </p:txBody>
      </p:sp>
      <p:sp>
        <p:nvSpPr>
          <p:cNvPr id="37892" name="Text Box 7" descr="Rombos punteados"/>
          <p:cNvSpPr txBox="1">
            <a:spLocks noChangeArrowheads="1"/>
          </p:cNvSpPr>
          <p:nvPr/>
        </p:nvSpPr>
        <p:spPr bwMode="auto">
          <a:xfrm>
            <a:off x="5076825" y="5281613"/>
            <a:ext cx="2647950" cy="955675"/>
          </a:xfrm>
          <a:prstGeom prst="rect">
            <a:avLst/>
          </a:prstGeom>
          <a:pattFill prst="dotDmnd">
            <a:fgClr>
              <a:srgbClr val="89B6FF"/>
            </a:fgClr>
            <a:bgClr>
              <a:schemeClr val="bg1"/>
            </a:bgClr>
          </a:patt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800" b="1">
                <a:latin typeface="Arial" charset="0"/>
              </a:rPr>
              <a:t>Oleil-CoA (18:1 </a:t>
            </a:r>
            <a:r>
              <a:rPr lang="es-ES" altLang="es-AR" sz="2800" b="1">
                <a:latin typeface="Symbol" pitchFamily="18" charset="2"/>
              </a:rPr>
              <a:t>D</a:t>
            </a:r>
            <a:r>
              <a:rPr lang="es-ES" altLang="es-AR" sz="2800" b="1" baseline="30000">
                <a:latin typeface="Arial" charset="0"/>
              </a:rPr>
              <a:t>9</a:t>
            </a:r>
            <a:r>
              <a:rPr lang="es-ES" altLang="es-AR" sz="2800" b="1">
                <a:latin typeface="Arial" charset="0"/>
              </a:rPr>
              <a:t>)C</a:t>
            </a:r>
          </a:p>
        </p:txBody>
      </p:sp>
      <p:sp>
        <p:nvSpPr>
          <p:cNvPr id="37893" name="Text Box 8" descr="Rombos punteados"/>
          <p:cNvSpPr txBox="1">
            <a:spLocks noChangeArrowheads="1"/>
          </p:cNvSpPr>
          <p:nvPr/>
        </p:nvSpPr>
        <p:spPr bwMode="auto">
          <a:xfrm>
            <a:off x="133350" y="3357563"/>
            <a:ext cx="2709863" cy="955675"/>
          </a:xfrm>
          <a:prstGeom prst="rect">
            <a:avLst/>
          </a:prstGeom>
          <a:pattFill prst="dotDmnd">
            <a:fgClr>
              <a:srgbClr val="89B6FF"/>
            </a:fgClr>
            <a:bgClr>
              <a:schemeClr val="bg1"/>
            </a:bgClr>
          </a:patt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800" b="1">
                <a:latin typeface="Arial" charset="0"/>
              </a:rPr>
              <a:t>Palmitoil-CoA (16)C</a:t>
            </a:r>
          </a:p>
        </p:txBody>
      </p:sp>
      <p:sp>
        <p:nvSpPr>
          <p:cNvPr id="37894" name="Text Box 9" descr="Rombos punteados"/>
          <p:cNvSpPr txBox="1">
            <a:spLocks noChangeArrowheads="1"/>
          </p:cNvSpPr>
          <p:nvPr/>
        </p:nvSpPr>
        <p:spPr bwMode="auto">
          <a:xfrm>
            <a:off x="5076825" y="3409950"/>
            <a:ext cx="3240088" cy="955675"/>
          </a:xfrm>
          <a:prstGeom prst="rect">
            <a:avLst/>
          </a:prstGeom>
          <a:pattFill prst="dotDmnd">
            <a:fgClr>
              <a:srgbClr val="89B6FF"/>
            </a:fgClr>
            <a:bgClr>
              <a:schemeClr val="bg1"/>
            </a:bgClr>
          </a:patt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800" b="1">
                <a:latin typeface="Arial" charset="0"/>
              </a:rPr>
              <a:t>Palmitoleil-CoA (16:1</a:t>
            </a:r>
            <a:r>
              <a:rPr lang="es-ES" altLang="es-AR" sz="2800" b="1" baseline="30000">
                <a:latin typeface="Arial" charset="0"/>
              </a:rPr>
              <a:t> </a:t>
            </a:r>
            <a:r>
              <a:rPr lang="es-ES" altLang="es-AR" sz="2800" b="1">
                <a:latin typeface="Symbol" pitchFamily="18" charset="2"/>
              </a:rPr>
              <a:t>D</a:t>
            </a:r>
            <a:r>
              <a:rPr lang="es-ES" altLang="es-AR" sz="2800" b="1" baseline="30000">
                <a:latin typeface="Arial" charset="0"/>
              </a:rPr>
              <a:t>9</a:t>
            </a:r>
            <a:r>
              <a:rPr lang="es-ES" altLang="es-AR" sz="2800" b="1">
                <a:latin typeface="Arial" charset="0"/>
              </a:rPr>
              <a:t>)C</a:t>
            </a:r>
          </a:p>
        </p:txBody>
      </p:sp>
      <p:sp>
        <p:nvSpPr>
          <p:cNvPr id="37895" name="Line 10"/>
          <p:cNvSpPr>
            <a:spLocks noChangeShapeType="1"/>
          </p:cNvSpPr>
          <p:nvPr/>
        </p:nvSpPr>
        <p:spPr bwMode="auto">
          <a:xfrm>
            <a:off x="3348038" y="3841750"/>
            <a:ext cx="1295400" cy="0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7896" name="Line 11"/>
          <p:cNvSpPr>
            <a:spLocks noChangeShapeType="1"/>
          </p:cNvSpPr>
          <p:nvPr/>
        </p:nvSpPr>
        <p:spPr bwMode="auto">
          <a:xfrm>
            <a:off x="3132138" y="5857875"/>
            <a:ext cx="1295400" cy="0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7897" name="Text Box 12"/>
          <p:cNvSpPr txBox="1">
            <a:spLocks noChangeArrowheads="1"/>
          </p:cNvSpPr>
          <p:nvPr/>
        </p:nvSpPr>
        <p:spPr bwMode="auto">
          <a:xfrm>
            <a:off x="323850" y="1341438"/>
            <a:ext cx="8351838" cy="1570037"/>
          </a:xfrm>
          <a:prstGeom prst="rect">
            <a:avLst/>
          </a:prstGeom>
          <a:solidFill>
            <a:srgbClr val="FEE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2400" b="1" dirty="0">
                <a:latin typeface="Arial" charset="0"/>
              </a:rPr>
              <a:t>AG </a:t>
            </a:r>
            <a:r>
              <a:rPr lang="es-ES_tradnl" altLang="es-AR" sz="2400" b="1" dirty="0" err="1">
                <a:latin typeface="Arial" charset="0"/>
              </a:rPr>
              <a:t>Monoinsaturados</a:t>
            </a:r>
            <a:r>
              <a:rPr lang="es-ES_tradnl" altLang="es-AR" sz="2400" b="1" dirty="0">
                <a:latin typeface="Arial" charset="0"/>
              </a:rPr>
              <a:t> se sintetizan en el </a:t>
            </a:r>
            <a:r>
              <a:rPr lang="es-ES_tradnl" altLang="es-AR" sz="2400" b="1" dirty="0" smtClean="0">
                <a:latin typeface="Arial" charset="0"/>
              </a:rPr>
              <a:t>RE Liso</a:t>
            </a:r>
            <a:endParaRPr lang="es-ES_tradnl" altLang="es-AR" sz="2400" b="1" dirty="0">
              <a:latin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2400" b="1" dirty="0">
                <a:latin typeface="Arial" charset="0"/>
              </a:rPr>
              <a:t>Intervienen </a:t>
            </a:r>
            <a:r>
              <a:rPr lang="es-ES_tradnl" altLang="es-AR" sz="2400" b="1" dirty="0" err="1">
                <a:solidFill>
                  <a:srgbClr val="FF0000"/>
                </a:solidFill>
                <a:latin typeface="Arial" charset="0"/>
              </a:rPr>
              <a:t>desaturasas</a:t>
            </a:r>
            <a:endParaRPr lang="es-ES_tradnl" altLang="es-AR" sz="2400" b="1" dirty="0">
              <a:solidFill>
                <a:srgbClr val="FF0000"/>
              </a:solidFill>
              <a:latin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2400" b="1" dirty="0">
                <a:latin typeface="Arial" charset="0"/>
              </a:rPr>
              <a:t>Se forma una doble ligadura entre el C9 y el C10</a:t>
            </a:r>
            <a:endParaRPr lang="es-ES" altLang="es-AR" sz="2400" b="1" dirty="0">
              <a:latin typeface="Arial" charset="0"/>
            </a:endParaRPr>
          </a:p>
        </p:txBody>
      </p:sp>
      <p:sp>
        <p:nvSpPr>
          <p:cNvPr id="37898" name="Text Box 17"/>
          <p:cNvSpPr txBox="1">
            <a:spLocks noChangeArrowheads="1"/>
          </p:cNvSpPr>
          <p:nvPr/>
        </p:nvSpPr>
        <p:spPr bwMode="auto">
          <a:xfrm>
            <a:off x="2916238" y="3068638"/>
            <a:ext cx="244792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es-AR" sz="2000" b="1">
                <a:latin typeface="Arial" charset="0"/>
              </a:rPr>
              <a:t>  O</a:t>
            </a:r>
            <a:r>
              <a:rPr lang="pt-BR" altLang="es-AR" sz="2000" b="1" baseline="-25000">
                <a:latin typeface="Arial" charset="0"/>
              </a:rPr>
              <a:t>2    </a:t>
            </a:r>
            <a:r>
              <a:rPr lang="pt-BR" altLang="es-AR" sz="2000" b="1">
                <a:latin typeface="Arial" charset="0"/>
              </a:rPr>
              <a:t>        2H</a:t>
            </a:r>
            <a:r>
              <a:rPr lang="pt-BR" altLang="es-AR" sz="2000" b="1" baseline="-25000">
                <a:latin typeface="Arial" charset="0"/>
              </a:rPr>
              <a:t>2</a:t>
            </a:r>
            <a:r>
              <a:rPr lang="pt-BR" altLang="es-AR" sz="2000" b="1">
                <a:latin typeface="Arial" charset="0"/>
              </a:rPr>
              <a:t>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es-AR" sz="2000" b="1">
                <a:latin typeface="Arial" charset="0"/>
              </a:rPr>
              <a:t>				</a:t>
            </a:r>
            <a:r>
              <a:rPr lang="es-ES_tradnl" altLang="es-AR" sz="2000" b="1">
                <a:latin typeface="Arial" charset="0"/>
              </a:rPr>
              <a:t>                                              NADPH     NADP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37899" name="Text Box 18"/>
          <p:cNvSpPr txBox="1">
            <a:spLocks noChangeArrowheads="1"/>
          </p:cNvSpPr>
          <p:nvPr/>
        </p:nvSpPr>
        <p:spPr bwMode="auto">
          <a:xfrm>
            <a:off x="2916238" y="5229225"/>
            <a:ext cx="244792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es-AR" sz="2000" b="1">
                <a:latin typeface="Arial" charset="0"/>
              </a:rPr>
              <a:t>O</a:t>
            </a:r>
            <a:r>
              <a:rPr lang="pt-BR" altLang="es-AR" sz="2000" b="1" baseline="-25000">
                <a:latin typeface="Arial" charset="0"/>
              </a:rPr>
              <a:t>2    </a:t>
            </a:r>
            <a:r>
              <a:rPr lang="pt-BR" altLang="es-AR" sz="2000" b="1">
                <a:latin typeface="Arial" charset="0"/>
              </a:rPr>
              <a:t>        2H</a:t>
            </a:r>
            <a:r>
              <a:rPr lang="pt-BR" altLang="es-AR" sz="2000" b="1" baseline="-25000">
                <a:latin typeface="Arial" charset="0"/>
              </a:rPr>
              <a:t>2</a:t>
            </a:r>
            <a:r>
              <a:rPr lang="pt-BR" altLang="es-AR" sz="2000" b="1">
                <a:latin typeface="Arial" charset="0"/>
              </a:rPr>
              <a:t>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es-AR" sz="2000" b="1">
                <a:latin typeface="Arial" charset="0"/>
              </a:rPr>
              <a:t>				</a:t>
            </a:r>
            <a:r>
              <a:rPr lang="es-ES_tradnl" altLang="es-AR" sz="2000" b="1">
                <a:latin typeface="Arial" charset="0"/>
              </a:rPr>
              <a:t>                                              NADPH       NADP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37900" name="AutoShape 19"/>
          <p:cNvSpPr>
            <a:spLocks noChangeArrowheads="1"/>
          </p:cNvSpPr>
          <p:nvPr/>
        </p:nvSpPr>
        <p:spPr bwMode="auto">
          <a:xfrm>
            <a:off x="3563938" y="3500438"/>
            <a:ext cx="576262" cy="287337"/>
          </a:xfrm>
          <a:prstGeom prst="curvedUpArrow">
            <a:avLst>
              <a:gd name="adj1" fmla="val 40111"/>
              <a:gd name="adj2" fmla="val 80221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  <p:sp>
        <p:nvSpPr>
          <p:cNvPr id="37901" name="AutoShape 20"/>
          <p:cNvSpPr>
            <a:spLocks noChangeArrowheads="1"/>
          </p:cNvSpPr>
          <p:nvPr/>
        </p:nvSpPr>
        <p:spPr bwMode="auto">
          <a:xfrm>
            <a:off x="3492500" y="5516563"/>
            <a:ext cx="576263" cy="287337"/>
          </a:xfrm>
          <a:prstGeom prst="curvedUpArrow">
            <a:avLst>
              <a:gd name="adj1" fmla="val 40111"/>
              <a:gd name="adj2" fmla="val 80221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  <p:sp>
        <p:nvSpPr>
          <p:cNvPr id="37902" name="AutoShape 21"/>
          <p:cNvSpPr>
            <a:spLocks noChangeArrowheads="1"/>
          </p:cNvSpPr>
          <p:nvPr/>
        </p:nvSpPr>
        <p:spPr bwMode="auto">
          <a:xfrm>
            <a:off x="3851275" y="5949950"/>
            <a:ext cx="504825" cy="287338"/>
          </a:xfrm>
          <a:prstGeom prst="curvedDownArrow">
            <a:avLst>
              <a:gd name="adj1" fmla="val 35138"/>
              <a:gd name="adj2" fmla="val 70276"/>
              <a:gd name="adj3" fmla="val 3333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  <p:sp>
        <p:nvSpPr>
          <p:cNvPr id="37903" name="AutoShape 22"/>
          <p:cNvSpPr>
            <a:spLocks noChangeArrowheads="1"/>
          </p:cNvSpPr>
          <p:nvPr/>
        </p:nvSpPr>
        <p:spPr bwMode="auto">
          <a:xfrm>
            <a:off x="3851275" y="3860800"/>
            <a:ext cx="504825" cy="287338"/>
          </a:xfrm>
          <a:prstGeom prst="curvedDownArrow">
            <a:avLst>
              <a:gd name="adj1" fmla="val 35138"/>
              <a:gd name="adj2" fmla="val 70276"/>
              <a:gd name="adj3" fmla="val 3333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714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683568" y="332656"/>
            <a:ext cx="7704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400" b="1" dirty="0" smtClean="0"/>
              <a:t>LOS ÁCIDOS GRASOS SINTETIZADOS SON ALMACENADOS COMO TRIGLICÉRIDOS</a:t>
            </a:r>
            <a:endParaRPr lang="es-AR" sz="2400" b="1" dirty="0"/>
          </a:p>
        </p:txBody>
      </p:sp>
      <p:sp>
        <p:nvSpPr>
          <p:cNvPr id="3" name="2 CuadroTexto"/>
          <p:cNvSpPr txBox="1"/>
          <p:nvPr/>
        </p:nvSpPr>
        <p:spPr>
          <a:xfrm>
            <a:off x="683568" y="1700808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400" dirty="0" smtClean="0"/>
              <a:t>ACIL-</a:t>
            </a:r>
            <a:r>
              <a:rPr lang="es-AR" sz="2400" dirty="0" err="1" smtClean="0"/>
              <a:t>CoA</a:t>
            </a:r>
            <a:endParaRPr lang="es-AR" sz="2400" dirty="0"/>
          </a:p>
        </p:txBody>
      </p:sp>
      <p:sp>
        <p:nvSpPr>
          <p:cNvPr id="4" name="3 CuadroTexto"/>
          <p:cNvSpPr txBox="1"/>
          <p:nvPr/>
        </p:nvSpPr>
        <p:spPr>
          <a:xfrm>
            <a:off x="7048489" y="1527816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400" dirty="0" smtClean="0"/>
              <a:t>glucosa</a:t>
            </a:r>
            <a:endParaRPr lang="es-AR" sz="2400" dirty="0"/>
          </a:p>
        </p:txBody>
      </p:sp>
      <p:sp>
        <p:nvSpPr>
          <p:cNvPr id="5" name="4 CuadroTexto"/>
          <p:cNvSpPr txBox="1"/>
          <p:nvPr/>
        </p:nvSpPr>
        <p:spPr>
          <a:xfrm>
            <a:off x="4139952" y="1597442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400" dirty="0" smtClean="0"/>
              <a:t>Glicerol -3P</a:t>
            </a:r>
            <a:endParaRPr lang="es-AR" sz="2400" dirty="0"/>
          </a:p>
        </p:txBody>
      </p:sp>
      <p:cxnSp>
        <p:nvCxnSpPr>
          <p:cNvPr id="7" name="6 Conector recto de flecha"/>
          <p:cNvCxnSpPr/>
          <p:nvPr/>
        </p:nvCxnSpPr>
        <p:spPr>
          <a:xfrm flipH="1">
            <a:off x="6516216" y="1712482"/>
            <a:ext cx="532273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 de flecha"/>
          <p:cNvCxnSpPr/>
          <p:nvPr/>
        </p:nvCxnSpPr>
        <p:spPr>
          <a:xfrm flipH="1">
            <a:off x="5940152" y="1712482"/>
            <a:ext cx="576064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CuadroTexto"/>
          <p:cNvSpPr txBox="1"/>
          <p:nvPr/>
        </p:nvSpPr>
        <p:spPr>
          <a:xfrm>
            <a:off x="5940151" y="1966774"/>
            <a:ext cx="17924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>
                <a:solidFill>
                  <a:srgbClr val="FF0000"/>
                </a:solidFill>
              </a:rPr>
              <a:t>Tejido adiposo</a:t>
            </a:r>
            <a:endParaRPr lang="es-AR" dirty="0">
              <a:solidFill>
                <a:srgbClr val="FF0000"/>
              </a:solidFill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7568119" y="2996952"/>
            <a:ext cx="1180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400" dirty="0" smtClean="0"/>
              <a:t>glicerol</a:t>
            </a:r>
            <a:endParaRPr lang="es-AR" sz="2400" dirty="0"/>
          </a:p>
        </p:txBody>
      </p:sp>
      <p:cxnSp>
        <p:nvCxnSpPr>
          <p:cNvPr id="13" name="12 Conector recto de flecha"/>
          <p:cNvCxnSpPr>
            <a:endCxn id="14" idx="3"/>
          </p:cNvCxnSpPr>
          <p:nvPr/>
        </p:nvCxnSpPr>
        <p:spPr>
          <a:xfrm flipH="1">
            <a:off x="6228184" y="3227785"/>
            <a:ext cx="108012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CuadroTexto"/>
          <p:cNvSpPr txBox="1"/>
          <p:nvPr/>
        </p:nvSpPr>
        <p:spPr>
          <a:xfrm>
            <a:off x="4283968" y="2996952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400" dirty="0" smtClean="0"/>
              <a:t>Glicerol-3P</a:t>
            </a:r>
            <a:endParaRPr lang="es-AR" sz="2400" dirty="0"/>
          </a:p>
        </p:txBody>
      </p:sp>
      <p:sp>
        <p:nvSpPr>
          <p:cNvPr id="15" name="14 CuadroTexto"/>
          <p:cNvSpPr txBox="1"/>
          <p:nvPr/>
        </p:nvSpPr>
        <p:spPr>
          <a:xfrm>
            <a:off x="6516216" y="3513782"/>
            <a:ext cx="22322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>
                <a:solidFill>
                  <a:srgbClr val="FF0000"/>
                </a:solidFill>
              </a:rPr>
              <a:t>Hígado, Riñón, Intestino</a:t>
            </a:r>
          </a:p>
          <a:p>
            <a:r>
              <a:rPr lang="es-AR" dirty="0" smtClean="0">
                <a:solidFill>
                  <a:srgbClr val="FF0000"/>
                </a:solidFill>
              </a:rPr>
              <a:t>Glándula mamaria</a:t>
            </a:r>
            <a:endParaRPr lang="es-AR" dirty="0">
              <a:solidFill>
                <a:srgbClr val="FF0000"/>
              </a:solidFill>
            </a:endParaRPr>
          </a:p>
        </p:txBody>
      </p:sp>
      <p:sp>
        <p:nvSpPr>
          <p:cNvPr id="16" name="15 CuadroTexto"/>
          <p:cNvSpPr txBox="1"/>
          <p:nvPr/>
        </p:nvSpPr>
        <p:spPr>
          <a:xfrm>
            <a:off x="6228184" y="2780928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>
                <a:solidFill>
                  <a:schemeClr val="tx2"/>
                </a:solidFill>
              </a:rPr>
              <a:t>Glicerol quinasa</a:t>
            </a:r>
            <a:endParaRPr lang="es-AR" dirty="0">
              <a:solidFill>
                <a:schemeClr val="tx2"/>
              </a:solidFill>
            </a:endParaRPr>
          </a:p>
        </p:txBody>
      </p:sp>
      <p:cxnSp>
        <p:nvCxnSpPr>
          <p:cNvPr id="24" name="23 Conector recto de flecha"/>
          <p:cNvCxnSpPr/>
          <p:nvPr/>
        </p:nvCxnSpPr>
        <p:spPr>
          <a:xfrm>
            <a:off x="3419872" y="2154345"/>
            <a:ext cx="0" cy="995915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24 CuadroTexto"/>
          <p:cNvSpPr txBox="1"/>
          <p:nvPr/>
        </p:nvSpPr>
        <p:spPr>
          <a:xfrm>
            <a:off x="467544" y="2517867"/>
            <a:ext cx="2717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400" b="1" i="1" dirty="0" err="1" smtClean="0"/>
              <a:t>aciltransferasas</a:t>
            </a:r>
            <a:endParaRPr lang="es-AR" sz="2400" b="1" i="1" dirty="0"/>
          </a:p>
        </p:txBody>
      </p:sp>
      <p:cxnSp>
        <p:nvCxnSpPr>
          <p:cNvPr id="33" name="32 Conector recto de flecha"/>
          <p:cNvCxnSpPr/>
          <p:nvPr/>
        </p:nvCxnSpPr>
        <p:spPr>
          <a:xfrm>
            <a:off x="3419872" y="3227784"/>
            <a:ext cx="0" cy="995915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33 CuadroTexto"/>
          <p:cNvSpPr txBox="1"/>
          <p:nvPr/>
        </p:nvSpPr>
        <p:spPr>
          <a:xfrm>
            <a:off x="1763688" y="4437112"/>
            <a:ext cx="36003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400" b="1" dirty="0" smtClean="0"/>
              <a:t>TRIACILGLICERIDOS</a:t>
            </a:r>
            <a:endParaRPr lang="es-AR" sz="2400" b="1" dirty="0"/>
          </a:p>
        </p:txBody>
      </p:sp>
      <p:sp>
        <p:nvSpPr>
          <p:cNvPr id="35" name="34 Elipse"/>
          <p:cNvSpPr/>
          <p:nvPr/>
        </p:nvSpPr>
        <p:spPr>
          <a:xfrm>
            <a:off x="1043609" y="5157192"/>
            <a:ext cx="1872208" cy="144016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36" name="35 CuadroTexto"/>
          <p:cNvSpPr txBox="1"/>
          <p:nvPr/>
        </p:nvSpPr>
        <p:spPr>
          <a:xfrm>
            <a:off x="1043609" y="5561432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EN </a:t>
            </a:r>
            <a:r>
              <a:rPr lang="es-AR" dirty="0" smtClean="0"/>
              <a:t>ADIPOCITO:</a:t>
            </a:r>
          </a:p>
          <a:p>
            <a:r>
              <a:rPr lang="es-AR" dirty="0" smtClean="0"/>
              <a:t>RESERVA</a:t>
            </a:r>
            <a:endParaRPr lang="es-AR" dirty="0"/>
          </a:p>
        </p:txBody>
      </p:sp>
      <p:sp>
        <p:nvSpPr>
          <p:cNvPr id="37" name="36 Elipse"/>
          <p:cNvSpPr/>
          <p:nvPr/>
        </p:nvSpPr>
        <p:spPr>
          <a:xfrm>
            <a:off x="5256076" y="5082919"/>
            <a:ext cx="1792413" cy="148478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38" name="37 CuadroTexto"/>
          <p:cNvSpPr txBox="1"/>
          <p:nvPr/>
        </p:nvSpPr>
        <p:spPr>
          <a:xfrm>
            <a:off x="5409839" y="5373216"/>
            <a:ext cx="16561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HÍGADO LA EMPAQUETA EN VLDL</a:t>
            </a:r>
            <a:endParaRPr lang="es-AR" dirty="0"/>
          </a:p>
        </p:txBody>
      </p:sp>
      <p:sp>
        <p:nvSpPr>
          <p:cNvPr id="39" name="38 CuadroTexto"/>
          <p:cNvSpPr txBox="1"/>
          <p:nvPr/>
        </p:nvSpPr>
        <p:spPr>
          <a:xfrm>
            <a:off x="7732565" y="5373216"/>
            <a:ext cx="14114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SANGRE</a:t>
            </a:r>
            <a:endParaRPr lang="es-AR" dirty="0"/>
          </a:p>
        </p:txBody>
      </p:sp>
      <p:cxnSp>
        <p:nvCxnSpPr>
          <p:cNvPr id="41" name="40 Conector recto de flecha"/>
          <p:cNvCxnSpPr>
            <a:endCxn id="39" idx="1"/>
          </p:cNvCxnSpPr>
          <p:nvPr/>
        </p:nvCxnSpPr>
        <p:spPr>
          <a:xfrm>
            <a:off x="7308304" y="5557882"/>
            <a:ext cx="424261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45 Conector curvado"/>
          <p:cNvCxnSpPr/>
          <p:nvPr/>
        </p:nvCxnSpPr>
        <p:spPr>
          <a:xfrm>
            <a:off x="4535996" y="5082919"/>
            <a:ext cx="720080" cy="474963"/>
          </a:xfrm>
          <a:prstGeom prst="curvedConnector3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47 Conector curvado"/>
          <p:cNvCxnSpPr/>
          <p:nvPr/>
        </p:nvCxnSpPr>
        <p:spPr>
          <a:xfrm rot="10800000" flipV="1">
            <a:off x="2915817" y="4898778"/>
            <a:ext cx="746898" cy="659106"/>
          </a:xfrm>
          <a:prstGeom prst="curvedConnector3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0142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4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800" b="1" dirty="0" smtClean="0">
                <a:solidFill>
                  <a:srgbClr val="C00000"/>
                </a:solidFill>
                <a:latin typeface="Arial" charset="0"/>
              </a:rPr>
              <a:t>REGULACIÓN </a:t>
            </a:r>
            <a:endParaRPr lang="es-ES" altLang="es-AR" sz="2800" b="1" dirty="0">
              <a:solidFill>
                <a:srgbClr val="C00000"/>
              </a:solidFill>
              <a:latin typeface="Arial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800" b="1" dirty="0">
                <a:solidFill>
                  <a:srgbClr val="C00000"/>
                </a:solidFill>
                <a:latin typeface="Arial" charset="0"/>
              </a:rPr>
              <a:t>DE LA </a:t>
            </a:r>
            <a:r>
              <a:rPr lang="es-ES" altLang="es-AR" sz="2800" b="1" dirty="0" smtClean="0">
                <a:solidFill>
                  <a:srgbClr val="C00000"/>
                </a:solidFill>
                <a:latin typeface="Arial" charset="0"/>
              </a:rPr>
              <a:t>BIOSÍNTESIS </a:t>
            </a:r>
            <a:r>
              <a:rPr lang="es-ES" altLang="es-AR" sz="2800" b="1" dirty="0">
                <a:solidFill>
                  <a:srgbClr val="C00000"/>
                </a:solidFill>
                <a:latin typeface="Arial" charset="0"/>
              </a:rPr>
              <a:t>de </a:t>
            </a:r>
            <a:r>
              <a:rPr lang="es-ES" altLang="es-AR" sz="2800" b="1" dirty="0">
                <a:solidFill>
                  <a:srgbClr val="C00000"/>
                </a:solidFill>
                <a:latin typeface="Arial" charset="0"/>
              </a:rPr>
              <a:t>Á</a:t>
            </a:r>
            <a:r>
              <a:rPr lang="es-ES" altLang="es-AR" sz="2800" b="1" dirty="0" smtClean="0">
                <a:solidFill>
                  <a:srgbClr val="C00000"/>
                </a:solidFill>
                <a:latin typeface="Arial" charset="0"/>
              </a:rPr>
              <a:t>CIDOS </a:t>
            </a:r>
            <a:r>
              <a:rPr lang="es-ES" altLang="es-AR" sz="2800" b="1" dirty="0">
                <a:solidFill>
                  <a:srgbClr val="C00000"/>
                </a:solidFill>
                <a:latin typeface="Arial" charset="0"/>
              </a:rPr>
              <a:t>GRASOS</a:t>
            </a:r>
          </a:p>
        </p:txBody>
      </p:sp>
      <p:sp>
        <p:nvSpPr>
          <p:cNvPr id="35843" name="Text Box 5"/>
          <p:cNvSpPr txBox="1">
            <a:spLocks noChangeArrowheads="1"/>
          </p:cNvSpPr>
          <p:nvPr/>
        </p:nvSpPr>
        <p:spPr bwMode="auto">
          <a:xfrm>
            <a:off x="3421063" y="1700213"/>
            <a:ext cx="1079500" cy="406400"/>
          </a:xfrm>
          <a:prstGeom prst="rect">
            <a:avLst/>
          </a:prstGeom>
          <a:solidFill>
            <a:srgbClr val="CCECFF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2000" b="1">
                <a:latin typeface="Arial" charset="0"/>
              </a:rPr>
              <a:t>Citrato</a:t>
            </a:r>
            <a:endParaRPr lang="es-ES" altLang="es-AR" sz="1800">
              <a:latin typeface="Arial" charset="0"/>
            </a:endParaRPr>
          </a:p>
        </p:txBody>
      </p:sp>
      <p:sp>
        <p:nvSpPr>
          <p:cNvPr id="35844" name="Text Box 6"/>
          <p:cNvSpPr txBox="1">
            <a:spLocks noChangeArrowheads="1"/>
          </p:cNvSpPr>
          <p:nvPr/>
        </p:nvSpPr>
        <p:spPr bwMode="auto">
          <a:xfrm>
            <a:off x="3276600" y="3167063"/>
            <a:ext cx="1728788" cy="406400"/>
          </a:xfrm>
          <a:prstGeom prst="rect">
            <a:avLst/>
          </a:prstGeom>
          <a:solidFill>
            <a:srgbClr val="CCECFF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000" b="1">
                <a:latin typeface="Arial" charset="0"/>
              </a:rPr>
              <a:t>Acetil-CoA</a:t>
            </a:r>
            <a:endParaRPr lang="es-ES" altLang="es-AR" sz="1800">
              <a:latin typeface="Arial" charset="0"/>
            </a:endParaRPr>
          </a:p>
        </p:txBody>
      </p:sp>
      <p:sp>
        <p:nvSpPr>
          <p:cNvPr id="35845" name="Text Box 7"/>
          <p:cNvSpPr txBox="1">
            <a:spLocks noChangeArrowheads="1"/>
          </p:cNvSpPr>
          <p:nvPr/>
        </p:nvSpPr>
        <p:spPr bwMode="auto">
          <a:xfrm>
            <a:off x="3276600" y="4462463"/>
            <a:ext cx="1728788" cy="406400"/>
          </a:xfrm>
          <a:prstGeom prst="rect">
            <a:avLst/>
          </a:prstGeom>
          <a:solidFill>
            <a:srgbClr val="CCECFF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000" b="1">
                <a:latin typeface="Arial" charset="0"/>
              </a:rPr>
              <a:t>Malonil-CoA</a:t>
            </a:r>
            <a:endParaRPr lang="es-ES" altLang="es-AR" sz="1800">
              <a:latin typeface="Arial" charset="0"/>
            </a:endParaRPr>
          </a:p>
        </p:txBody>
      </p:sp>
      <p:sp>
        <p:nvSpPr>
          <p:cNvPr id="35846" name="Text Box 8"/>
          <p:cNvSpPr txBox="1">
            <a:spLocks noChangeArrowheads="1"/>
          </p:cNvSpPr>
          <p:nvPr/>
        </p:nvSpPr>
        <p:spPr bwMode="auto">
          <a:xfrm>
            <a:off x="3276600" y="5902325"/>
            <a:ext cx="2016125" cy="406400"/>
          </a:xfrm>
          <a:prstGeom prst="rect">
            <a:avLst/>
          </a:prstGeom>
          <a:solidFill>
            <a:srgbClr val="CCECFF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2000" b="1">
                <a:latin typeface="Arial" charset="0"/>
              </a:rPr>
              <a:t>Palmitoil-CoA</a:t>
            </a:r>
            <a:endParaRPr lang="es-ES" altLang="es-AR" sz="1800">
              <a:latin typeface="Arial" charset="0"/>
            </a:endParaRPr>
          </a:p>
        </p:txBody>
      </p:sp>
      <p:sp>
        <p:nvSpPr>
          <p:cNvPr id="35847" name="Line 9"/>
          <p:cNvSpPr>
            <a:spLocks noChangeShapeType="1"/>
          </p:cNvSpPr>
          <p:nvPr/>
        </p:nvSpPr>
        <p:spPr bwMode="auto">
          <a:xfrm>
            <a:off x="3924300" y="2276475"/>
            <a:ext cx="0" cy="7207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5848" name="Line 10"/>
          <p:cNvSpPr>
            <a:spLocks noChangeShapeType="1"/>
          </p:cNvSpPr>
          <p:nvPr/>
        </p:nvSpPr>
        <p:spPr bwMode="auto">
          <a:xfrm>
            <a:off x="3995936" y="3645024"/>
            <a:ext cx="0" cy="7207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5849" name="Line 11"/>
          <p:cNvSpPr>
            <a:spLocks noChangeShapeType="1"/>
          </p:cNvSpPr>
          <p:nvPr/>
        </p:nvSpPr>
        <p:spPr bwMode="auto">
          <a:xfrm>
            <a:off x="3995936" y="5084763"/>
            <a:ext cx="0" cy="1793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5850" name="Text Box 12"/>
          <p:cNvSpPr txBox="1">
            <a:spLocks noChangeArrowheads="1"/>
          </p:cNvSpPr>
          <p:nvPr/>
        </p:nvSpPr>
        <p:spPr bwMode="auto">
          <a:xfrm>
            <a:off x="3995936" y="2286000"/>
            <a:ext cx="1657350" cy="338138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600" b="1" i="1" dirty="0">
                <a:latin typeface="Arial" charset="0"/>
              </a:rPr>
              <a:t>Citrato </a:t>
            </a:r>
            <a:r>
              <a:rPr lang="es-ES" altLang="es-AR" sz="1600" b="1" i="1" dirty="0" err="1">
                <a:latin typeface="Arial" charset="0"/>
              </a:rPr>
              <a:t>liasa</a:t>
            </a:r>
            <a:r>
              <a:rPr lang="es-ES" altLang="es-AR" sz="1600" dirty="0">
                <a:latin typeface="Arial" charset="0"/>
              </a:rPr>
              <a:t> </a:t>
            </a:r>
          </a:p>
        </p:txBody>
      </p:sp>
      <p:sp>
        <p:nvSpPr>
          <p:cNvPr id="35851" name="Text Box 13"/>
          <p:cNvSpPr txBox="1">
            <a:spLocks noChangeArrowheads="1"/>
          </p:cNvSpPr>
          <p:nvPr/>
        </p:nvSpPr>
        <p:spPr bwMode="auto">
          <a:xfrm>
            <a:off x="4211638" y="3643313"/>
            <a:ext cx="1931987" cy="708025"/>
          </a:xfrm>
          <a:prstGeom prst="rect">
            <a:avLst/>
          </a:prstGeom>
          <a:solidFill>
            <a:srgbClr val="DDDDDD"/>
          </a:solidFill>
          <a:ln w="38100" algn="ctr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000" b="1" i="1">
                <a:solidFill>
                  <a:srgbClr val="FF0000"/>
                </a:solidFill>
                <a:latin typeface="Arial" charset="0"/>
              </a:rPr>
              <a:t>Acetil-CoA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000" b="1" i="1">
                <a:solidFill>
                  <a:srgbClr val="FF0000"/>
                </a:solidFill>
                <a:latin typeface="Arial" charset="0"/>
              </a:rPr>
              <a:t> carboxilasa</a:t>
            </a:r>
            <a:r>
              <a:rPr lang="es-ES" altLang="es-AR" sz="2000">
                <a:solidFill>
                  <a:srgbClr val="FF0000"/>
                </a:solidFill>
                <a:latin typeface="Arial" charset="0"/>
              </a:rPr>
              <a:t> </a:t>
            </a:r>
          </a:p>
        </p:txBody>
      </p:sp>
      <p:sp>
        <p:nvSpPr>
          <p:cNvPr id="35852" name="Line 14"/>
          <p:cNvSpPr>
            <a:spLocks noChangeShapeType="1"/>
          </p:cNvSpPr>
          <p:nvPr/>
        </p:nvSpPr>
        <p:spPr bwMode="auto">
          <a:xfrm>
            <a:off x="3995936" y="5300663"/>
            <a:ext cx="0" cy="1793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5853" name="Line 15"/>
          <p:cNvSpPr>
            <a:spLocks noChangeShapeType="1"/>
          </p:cNvSpPr>
          <p:nvPr/>
        </p:nvSpPr>
        <p:spPr bwMode="auto">
          <a:xfrm>
            <a:off x="3995936" y="5554663"/>
            <a:ext cx="0" cy="1793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5856" name="Oval 18"/>
          <p:cNvSpPr>
            <a:spLocks noChangeArrowheads="1"/>
          </p:cNvSpPr>
          <p:nvPr/>
        </p:nvSpPr>
        <p:spPr bwMode="auto">
          <a:xfrm>
            <a:off x="5638800" y="4651797"/>
            <a:ext cx="504825" cy="433387"/>
          </a:xfrm>
          <a:prstGeom prst="ellipse">
            <a:avLst/>
          </a:prstGeom>
          <a:solidFill>
            <a:schemeClr val="bg1"/>
          </a:solidFill>
          <a:ln w="9525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b="1" dirty="0">
                <a:solidFill>
                  <a:srgbClr val="FF3300"/>
                </a:solidFill>
                <a:latin typeface="Arial" charset="0"/>
              </a:rPr>
              <a:t>-</a:t>
            </a:r>
            <a:endParaRPr lang="es-ES" altLang="es-AR" dirty="0">
              <a:latin typeface="Arial" charset="0"/>
            </a:endParaRPr>
          </a:p>
        </p:txBody>
      </p:sp>
      <p:sp>
        <p:nvSpPr>
          <p:cNvPr id="35857" name="Text Box 19"/>
          <p:cNvSpPr txBox="1">
            <a:spLocks noChangeArrowheads="1"/>
          </p:cNvSpPr>
          <p:nvPr/>
        </p:nvSpPr>
        <p:spPr bwMode="auto">
          <a:xfrm>
            <a:off x="6929438" y="4214813"/>
            <a:ext cx="1728787" cy="711200"/>
          </a:xfrm>
          <a:prstGeom prst="rect">
            <a:avLst/>
          </a:prstGeom>
          <a:noFill/>
          <a:ln w="9525" algn="ctr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2000" b="1">
                <a:latin typeface="Arial" charset="0"/>
              </a:rPr>
              <a:t>Glucagón, Adrenalina</a:t>
            </a:r>
            <a:endParaRPr lang="es-ES" altLang="es-AR" sz="1800">
              <a:latin typeface="Arial" charset="0"/>
            </a:endParaRPr>
          </a:p>
        </p:txBody>
      </p:sp>
      <p:sp>
        <p:nvSpPr>
          <p:cNvPr id="35858" name="Line 20"/>
          <p:cNvSpPr>
            <a:spLocks noChangeShapeType="1"/>
          </p:cNvSpPr>
          <p:nvPr/>
        </p:nvSpPr>
        <p:spPr bwMode="auto">
          <a:xfrm flipH="1">
            <a:off x="6429375" y="4429125"/>
            <a:ext cx="431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5861" name="Oval 23"/>
          <p:cNvSpPr>
            <a:spLocks noChangeArrowheads="1"/>
          </p:cNvSpPr>
          <p:nvPr/>
        </p:nvSpPr>
        <p:spPr bwMode="auto">
          <a:xfrm>
            <a:off x="5436096" y="2786063"/>
            <a:ext cx="504825" cy="433387"/>
          </a:xfrm>
          <a:prstGeom prst="ellipse">
            <a:avLst/>
          </a:prstGeom>
          <a:solidFill>
            <a:schemeClr val="bg1"/>
          </a:solidFill>
          <a:ln w="9525" algn="ctr">
            <a:solidFill>
              <a:srgbClr val="00B05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400" b="1" dirty="0">
                <a:solidFill>
                  <a:srgbClr val="00B050"/>
                </a:solidFill>
                <a:latin typeface="Arial" charset="0"/>
              </a:rPr>
              <a:t>+</a:t>
            </a:r>
            <a:endParaRPr lang="es-ES" altLang="es-AR" sz="1800" dirty="0">
              <a:solidFill>
                <a:srgbClr val="00B050"/>
              </a:solidFill>
              <a:latin typeface="Arial" charset="0"/>
            </a:endParaRPr>
          </a:p>
        </p:txBody>
      </p:sp>
      <p:sp>
        <p:nvSpPr>
          <p:cNvPr id="35865" name="Oval 27"/>
          <p:cNvSpPr>
            <a:spLocks noChangeArrowheads="1"/>
          </p:cNvSpPr>
          <p:nvPr/>
        </p:nvSpPr>
        <p:spPr bwMode="auto">
          <a:xfrm>
            <a:off x="2281238" y="2635572"/>
            <a:ext cx="504825" cy="433388"/>
          </a:xfrm>
          <a:prstGeom prst="ellipse">
            <a:avLst/>
          </a:prstGeom>
          <a:solidFill>
            <a:schemeClr val="bg1"/>
          </a:solidFill>
          <a:ln w="9525" algn="ctr">
            <a:solidFill>
              <a:srgbClr val="00B05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400" b="1" dirty="0">
                <a:solidFill>
                  <a:srgbClr val="00B050"/>
                </a:solidFill>
                <a:latin typeface="Arial" charset="0"/>
              </a:rPr>
              <a:t>+</a:t>
            </a:r>
            <a:endParaRPr lang="es-ES" altLang="es-AR" sz="1800" dirty="0">
              <a:solidFill>
                <a:srgbClr val="00B050"/>
              </a:solidFill>
              <a:latin typeface="Arial" charset="0"/>
            </a:endParaRPr>
          </a:p>
        </p:txBody>
      </p:sp>
      <p:sp>
        <p:nvSpPr>
          <p:cNvPr id="35866" name="Text Box 28"/>
          <p:cNvSpPr txBox="1">
            <a:spLocks noChangeArrowheads="1"/>
          </p:cNvSpPr>
          <p:nvPr/>
        </p:nvSpPr>
        <p:spPr bwMode="auto">
          <a:xfrm>
            <a:off x="6072188" y="1700213"/>
            <a:ext cx="1223962" cy="406400"/>
          </a:xfrm>
          <a:prstGeom prst="rect">
            <a:avLst/>
          </a:prstGeom>
          <a:noFill/>
          <a:ln w="9525" algn="ctr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2000" b="1">
                <a:latin typeface="Arial" charset="0"/>
              </a:rPr>
              <a:t>Insulina</a:t>
            </a:r>
            <a:endParaRPr lang="es-ES" altLang="es-AR" sz="1800">
              <a:latin typeface="Arial" charset="0"/>
            </a:endParaRPr>
          </a:p>
        </p:txBody>
      </p:sp>
      <p:sp>
        <p:nvSpPr>
          <p:cNvPr id="35868" name="Rectangle 30"/>
          <p:cNvSpPr>
            <a:spLocks noChangeArrowheads="1"/>
          </p:cNvSpPr>
          <p:nvPr/>
        </p:nvSpPr>
        <p:spPr bwMode="auto">
          <a:xfrm>
            <a:off x="179388" y="4797425"/>
            <a:ext cx="1892300" cy="1060450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 dirty="0" err="1">
                <a:latin typeface="Arial" charset="0"/>
              </a:rPr>
              <a:t>Carnitina</a:t>
            </a:r>
            <a:r>
              <a:rPr lang="es-ES" altLang="es-AR" sz="1800" b="1" dirty="0">
                <a:latin typeface="Arial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 dirty="0" err="1">
                <a:latin typeface="Arial" charset="0"/>
              </a:rPr>
              <a:t>Aciltransferasa</a:t>
            </a:r>
            <a:r>
              <a:rPr lang="es-ES" altLang="es-AR" sz="1800" b="1" dirty="0">
                <a:latin typeface="Arial" charset="0"/>
              </a:rPr>
              <a:t> I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dirty="0">
                <a:latin typeface="Arial" charset="0"/>
              </a:rPr>
              <a:t>(Degradación de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dirty="0">
                <a:latin typeface="Arial" charset="0"/>
              </a:rPr>
              <a:t> </a:t>
            </a:r>
            <a:r>
              <a:rPr lang="es-ES" altLang="es-AR" sz="1800" dirty="0" err="1">
                <a:latin typeface="Arial" charset="0"/>
              </a:rPr>
              <a:t>Agrasos</a:t>
            </a:r>
            <a:r>
              <a:rPr lang="es-ES" altLang="es-AR" sz="1800" dirty="0">
                <a:latin typeface="Arial" charset="0"/>
              </a:rPr>
              <a:t>)</a:t>
            </a:r>
          </a:p>
        </p:txBody>
      </p:sp>
      <p:sp>
        <p:nvSpPr>
          <p:cNvPr id="35869" name="Oval 31"/>
          <p:cNvSpPr>
            <a:spLocks noChangeArrowheads="1"/>
          </p:cNvSpPr>
          <p:nvPr/>
        </p:nvSpPr>
        <p:spPr bwMode="auto">
          <a:xfrm>
            <a:off x="1403648" y="4285590"/>
            <a:ext cx="504825" cy="433387"/>
          </a:xfrm>
          <a:prstGeom prst="ellipse">
            <a:avLst/>
          </a:prstGeom>
          <a:solidFill>
            <a:schemeClr val="bg1"/>
          </a:solidFill>
          <a:ln w="9525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b="1">
                <a:solidFill>
                  <a:srgbClr val="FF3300"/>
                </a:solidFill>
                <a:latin typeface="Arial" charset="0"/>
              </a:rPr>
              <a:t>-</a:t>
            </a:r>
            <a:endParaRPr lang="es-ES" altLang="es-AR" sz="2400">
              <a:latin typeface="Arial" charset="0"/>
            </a:endParaRPr>
          </a:p>
        </p:txBody>
      </p:sp>
      <p:sp>
        <p:nvSpPr>
          <p:cNvPr id="35870" name="Text Box 32"/>
          <p:cNvSpPr txBox="1">
            <a:spLocks noChangeArrowheads="1"/>
          </p:cNvSpPr>
          <p:nvPr/>
        </p:nvSpPr>
        <p:spPr bwMode="auto">
          <a:xfrm>
            <a:off x="6659563" y="2565400"/>
            <a:ext cx="2089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  <p:sp>
        <p:nvSpPr>
          <p:cNvPr id="35871" name="Text Box 33"/>
          <p:cNvSpPr txBox="1">
            <a:spLocks noChangeArrowheads="1"/>
          </p:cNvSpPr>
          <p:nvPr/>
        </p:nvSpPr>
        <p:spPr bwMode="auto">
          <a:xfrm>
            <a:off x="6893942" y="3214935"/>
            <a:ext cx="2214562" cy="646113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solidFill>
                  <a:srgbClr val="FF0000"/>
                </a:solidFill>
                <a:latin typeface="Arial" charset="0"/>
              </a:rPr>
              <a:t>Ac. Grasos de cadena larga</a:t>
            </a:r>
          </a:p>
        </p:txBody>
      </p:sp>
      <p:sp>
        <p:nvSpPr>
          <p:cNvPr id="35872" name="Oval 34"/>
          <p:cNvSpPr>
            <a:spLocks noChangeArrowheads="1"/>
          </p:cNvSpPr>
          <p:nvPr/>
        </p:nvSpPr>
        <p:spPr bwMode="auto">
          <a:xfrm>
            <a:off x="6265197" y="3908519"/>
            <a:ext cx="504825" cy="433388"/>
          </a:xfrm>
          <a:prstGeom prst="ellipse">
            <a:avLst/>
          </a:prstGeom>
          <a:solidFill>
            <a:schemeClr val="bg1"/>
          </a:solidFill>
          <a:ln w="9525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b="1">
                <a:solidFill>
                  <a:srgbClr val="FF3300"/>
                </a:solidFill>
                <a:latin typeface="Arial" charset="0"/>
              </a:rPr>
              <a:t>-</a:t>
            </a:r>
          </a:p>
        </p:txBody>
      </p:sp>
      <p:sp>
        <p:nvSpPr>
          <p:cNvPr id="35873" name="Line 35"/>
          <p:cNvSpPr>
            <a:spLocks noChangeShapeType="1"/>
          </p:cNvSpPr>
          <p:nvPr/>
        </p:nvSpPr>
        <p:spPr bwMode="auto">
          <a:xfrm flipH="1">
            <a:off x="6143625" y="3572668"/>
            <a:ext cx="717550" cy="14366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5874" name="Line 37"/>
          <p:cNvSpPr>
            <a:spLocks noChangeShapeType="1"/>
          </p:cNvSpPr>
          <p:nvPr/>
        </p:nvSpPr>
        <p:spPr bwMode="auto">
          <a:xfrm flipH="1">
            <a:off x="5724525" y="2133600"/>
            <a:ext cx="576263" cy="151130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2" name="1 Flecha curvada hacia la derecha"/>
          <p:cNvSpPr/>
          <p:nvPr/>
        </p:nvSpPr>
        <p:spPr>
          <a:xfrm>
            <a:off x="1691680" y="2106613"/>
            <a:ext cx="2016224" cy="2108200"/>
          </a:xfrm>
          <a:prstGeom prst="curvedRightArrow">
            <a:avLst>
              <a:gd name="adj1" fmla="val 12975"/>
              <a:gd name="adj2" fmla="val 27931"/>
              <a:gd name="adj3" fmla="val 25000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>
              <a:solidFill>
                <a:schemeClr val="tx1"/>
              </a:solidFill>
            </a:endParaRPr>
          </a:p>
        </p:txBody>
      </p:sp>
      <p:sp>
        <p:nvSpPr>
          <p:cNvPr id="3" name="2 Flecha curvada hacia arriba"/>
          <p:cNvSpPr/>
          <p:nvPr/>
        </p:nvSpPr>
        <p:spPr>
          <a:xfrm rot="17415971">
            <a:off x="5130682" y="5170111"/>
            <a:ext cx="1964028" cy="623254"/>
          </a:xfrm>
          <a:prstGeom prst="curvedUpArrow">
            <a:avLst>
              <a:gd name="adj1" fmla="val 25237"/>
              <a:gd name="adj2" fmla="val 50000"/>
              <a:gd name="adj3" fmla="val 2500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>
              <a:solidFill>
                <a:schemeClr val="tx1"/>
              </a:solidFill>
            </a:endParaRPr>
          </a:p>
        </p:txBody>
      </p:sp>
      <p:sp>
        <p:nvSpPr>
          <p:cNvPr id="37" name="Oval 34"/>
          <p:cNvSpPr>
            <a:spLocks noChangeArrowheads="1"/>
          </p:cNvSpPr>
          <p:nvPr/>
        </p:nvSpPr>
        <p:spPr bwMode="auto">
          <a:xfrm>
            <a:off x="6169635" y="3214935"/>
            <a:ext cx="504825" cy="433388"/>
          </a:xfrm>
          <a:prstGeom prst="ellipse">
            <a:avLst/>
          </a:prstGeom>
          <a:solidFill>
            <a:schemeClr val="bg1"/>
          </a:solidFill>
          <a:ln w="9525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b="1">
                <a:solidFill>
                  <a:srgbClr val="FF3300"/>
                </a:solidFill>
                <a:latin typeface="Arial" charset="0"/>
              </a:rPr>
              <a:t>-</a:t>
            </a:r>
          </a:p>
        </p:txBody>
      </p:sp>
      <p:sp>
        <p:nvSpPr>
          <p:cNvPr id="5" name="4 Flecha curvada hacia la derecha"/>
          <p:cNvSpPr/>
          <p:nvPr/>
        </p:nvSpPr>
        <p:spPr>
          <a:xfrm rot="5077607">
            <a:off x="1761828" y="3075127"/>
            <a:ext cx="771183" cy="2578786"/>
          </a:xfrm>
          <a:prstGeom prst="curved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>
              <a:solidFill>
                <a:schemeClr val="tx1"/>
              </a:solidFill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4284662" y="5174456"/>
            <a:ext cx="892970" cy="4001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s-AR" sz="2000" b="1" dirty="0" smtClean="0"/>
              <a:t>AGS</a:t>
            </a:r>
            <a:endParaRPr lang="es-AR" sz="2000" b="1" dirty="0"/>
          </a:p>
        </p:txBody>
      </p:sp>
    </p:spTree>
    <p:extLst>
      <p:ext uri="{BB962C8B-B14F-4D97-AF65-F5344CB8AC3E}">
        <p14:creationId xmlns:p14="http://schemas.microsoft.com/office/powerpoint/2010/main" val="4231535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6" grpId="0" animBg="1"/>
      <p:bldP spid="35857" grpId="0" animBg="1"/>
      <p:bldP spid="35858" grpId="0" animBg="1"/>
      <p:bldP spid="35861" grpId="0" animBg="1"/>
      <p:bldP spid="35865" grpId="0" animBg="1"/>
      <p:bldP spid="35866" grpId="0" animBg="1"/>
      <p:bldP spid="35868" grpId="0" animBg="1"/>
      <p:bldP spid="35869" grpId="0" animBg="1"/>
      <p:bldP spid="35871" grpId="0" animBg="1"/>
      <p:bldP spid="35872" grpId="0" animBg="1"/>
      <p:bldP spid="35873" grpId="0" animBg="1"/>
      <p:bldP spid="35874" grpId="0" animBg="1"/>
      <p:bldP spid="2" grpId="0" animBg="1"/>
      <p:bldP spid="3" grpId="0" animBg="1"/>
      <p:bldP spid="37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755576" y="766445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b="1" dirty="0" smtClean="0"/>
              <a:t>Ingesta </a:t>
            </a:r>
            <a:r>
              <a:rPr lang="es-AR" b="1" dirty="0" err="1" smtClean="0"/>
              <a:t>dietaria</a:t>
            </a:r>
            <a:endParaRPr lang="es-AR" b="1" dirty="0"/>
          </a:p>
        </p:txBody>
      </p:sp>
      <p:sp>
        <p:nvSpPr>
          <p:cNvPr id="3" name="2 CuadroTexto"/>
          <p:cNvSpPr txBox="1"/>
          <p:nvPr/>
        </p:nvSpPr>
        <p:spPr>
          <a:xfrm>
            <a:off x="2411760" y="831195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glucemia</a:t>
            </a:r>
            <a:endParaRPr lang="es-AR" dirty="0"/>
          </a:p>
        </p:txBody>
      </p:sp>
      <p:cxnSp>
        <p:nvCxnSpPr>
          <p:cNvPr id="7" name="6 Conector recto de flecha"/>
          <p:cNvCxnSpPr/>
          <p:nvPr/>
        </p:nvCxnSpPr>
        <p:spPr>
          <a:xfrm flipV="1">
            <a:off x="3563888" y="831195"/>
            <a:ext cx="0" cy="36933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CuadroTexto"/>
          <p:cNvSpPr txBox="1"/>
          <p:nvPr/>
        </p:nvSpPr>
        <p:spPr>
          <a:xfrm>
            <a:off x="2411760" y="1556792"/>
            <a:ext cx="1368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TAG-QM </a:t>
            </a:r>
            <a:endParaRPr lang="es-AR" dirty="0"/>
          </a:p>
        </p:txBody>
      </p:sp>
      <p:cxnSp>
        <p:nvCxnSpPr>
          <p:cNvPr id="9" name="8 Conector recto de flecha"/>
          <p:cNvCxnSpPr/>
          <p:nvPr/>
        </p:nvCxnSpPr>
        <p:spPr>
          <a:xfrm flipV="1">
            <a:off x="3563888" y="1556792"/>
            <a:ext cx="0" cy="36933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Nube"/>
          <p:cNvSpPr/>
          <p:nvPr/>
        </p:nvSpPr>
        <p:spPr>
          <a:xfrm>
            <a:off x="467544" y="620688"/>
            <a:ext cx="1584176" cy="1048762"/>
          </a:xfrm>
          <a:prstGeom prst="cloud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1" name="10 Flecha izquierda"/>
          <p:cNvSpPr/>
          <p:nvPr/>
        </p:nvSpPr>
        <p:spPr>
          <a:xfrm rot="9277188" flipV="1">
            <a:off x="1936376" y="1199390"/>
            <a:ext cx="536777" cy="254653"/>
          </a:xfrm>
          <a:prstGeom prst="leftArrow">
            <a:avLst>
              <a:gd name="adj1" fmla="val 50000"/>
              <a:gd name="adj2" fmla="val 32075"/>
            </a:avLst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2" name="11 Flecha izquierda"/>
          <p:cNvSpPr/>
          <p:nvPr/>
        </p:nvSpPr>
        <p:spPr>
          <a:xfrm rot="11627589" flipV="1">
            <a:off x="1864113" y="1567401"/>
            <a:ext cx="536777" cy="254653"/>
          </a:xfrm>
          <a:prstGeom prst="leftArrow">
            <a:avLst>
              <a:gd name="adj1" fmla="val 50000"/>
              <a:gd name="adj2" fmla="val 32075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3" name="12 CuadroTexto"/>
          <p:cNvSpPr txBox="1"/>
          <p:nvPr/>
        </p:nvSpPr>
        <p:spPr>
          <a:xfrm>
            <a:off x="2132501" y="2636912"/>
            <a:ext cx="8553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LPL</a:t>
            </a:r>
            <a:endParaRPr lang="es-AR" dirty="0"/>
          </a:p>
        </p:txBody>
      </p:sp>
      <p:sp>
        <p:nvSpPr>
          <p:cNvPr id="14" name="13 CuadroTexto"/>
          <p:cNvSpPr txBox="1"/>
          <p:nvPr/>
        </p:nvSpPr>
        <p:spPr>
          <a:xfrm>
            <a:off x="899592" y="3356992"/>
            <a:ext cx="8302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AG</a:t>
            </a:r>
            <a:endParaRPr lang="es-AR" dirty="0"/>
          </a:p>
        </p:txBody>
      </p:sp>
      <p:sp>
        <p:nvSpPr>
          <p:cNvPr id="15" name="14 CuadroTexto"/>
          <p:cNvSpPr txBox="1"/>
          <p:nvPr/>
        </p:nvSpPr>
        <p:spPr>
          <a:xfrm>
            <a:off x="1763688" y="3541658"/>
            <a:ext cx="15121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GLICEROL</a:t>
            </a:r>
            <a:endParaRPr lang="es-AR" dirty="0"/>
          </a:p>
        </p:txBody>
      </p:sp>
      <p:sp>
        <p:nvSpPr>
          <p:cNvPr id="16" name="15 CuadroTexto"/>
          <p:cNvSpPr txBox="1"/>
          <p:nvPr/>
        </p:nvSpPr>
        <p:spPr>
          <a:xfrm>
            <a:off x="2411760" y="4509120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HIGADO</a:t>
            </a:r>
            <a:endParaRPr lang="es-AR" dirty="0"/>
          </a:p>
        </p:txBody>
      </p:sp>
      <p:sp>
        <p:nvSpPr>
          <p:cNvPr id="17" name="16 CuadroTexto"/>
          <p:cNvSpPr txBox="1"/>
          <p:nvPr/>
        </p:nvSpPr>
        <p:spPr>
          <a:xfrm>
            <a:off x="0" y="4221088"/>
            <a:ext cx="1763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BETA OXIDACIÓN</a:t>
            </a:r>
            <a:endParaRPr lang="es-AR" dirty="0"/>
          </a:p>
        </p:txBody>
      </p:sp>
      <p:sp>
        <p:nvSpPr>
          <p:cNvPr id="18" name="17 CuadroTexto"/>
          <p:cNvSpPr txBox="1"/>
          <p:nvPr/>
        </p:nvSpPr>
        <p:spPr>
          <a:xfrm>
            <a:off x="1502805" y="5445224"/>
            <a:ext cx="34292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GLICÓLISIS </a:t>
            </a:r>
          </a:p>
          <a:p>
            <a:r>
              <a:rPr lang="es-AR" dirty="0" smtClean="0"/>
              <a:t>SÍNTESIS DE GLICEROL-P PARA TG.</a:t>
            </a:r>
          </a:p>
        </p:txBody>
      </p:sp>
      <p:sp>
        <p:nvSpPr>
          <p:cNvPr id="19" name="18 Flecha abajo"/>
          <p:cNvSpPr/>
          <p:nvPr/>
        </p:nvSpPr>
        <p:spPr>
          <a:xfrm>
            <a:off x="2501825" y="2060848"/>
            <a:ext cx="309267" cy="576064"/>
          </a:xfrm>
          <a:prstGeom prst="down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0" name="19 Flecha abajo"/>
          <p:cNvSpPr/>
          <p:nvPr/>
        </p:nvSpPr>
        <p:spPr>
          <a:xfrm>
            <a:off x="2519771" y="3068960"/>
            <a:ext cx="309267" cy="576064"/>
          </a:xfrm>
          <a:prstGeom prst="down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2" name="21 Flecha abajo"/>
          <p:cNvSpPr/>
          <p:nvPr/>
        </p:nvSpPr>
        <p:spPr>
          <a:xfrm>
            <a:off x="2678557" y="3946592"/>
            <a:ext cx="309267" cy="576064"/>
          </a:xfrm>
          <a:prstGeom prst="down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3" name="22 Flecha abajo"/>
          <p:cNvSpPr/>
          <p:nvPr/>
        </p:nvSpPr>
        <p:spPr>
          <a:xfrm>
            <a:off x="2786547" y="4867419"/>
            <a:ext cx="309267" cy="576064"/>
          </a:xfrm>
          <a:prstGeom prst="down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4" name="23 Flecha izquierda"/>
          <p:cNvSpPr/>
          <p:nvPr/>
        </p:nvSpPr>
        <p:spPr>
          <a:xfrm rot="18988858">
            <a:off x="1403648" y="3006244"/>
            <a:ext cx="728853" cy="350748"/>
          </a:xfrm>
          <a:prstGeom prst="left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5" name="24 Flecha abajo"/>
          <p:cNvSpPr/>
          <p:nvPr/>
        </p:nvSpPr>
        <p:spPr>
          <a:xfrm>
            <a:off x="805924" y="3777691"/>
            <a:ext cx="309267" cy="576064"/>
          </a:xfrm>
          <a:prstGeom prst="down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6" name="25 CuadroTexto"/>
          <p:cNvSpPr txBox="1"/>
          <p:nvPr/>
        </p:nvSpPr>
        <p:spPr>
          <a:xfrm>
            <a:off x="3707903" y="461863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INSULINA</a:t>
            </a:r>
            <a:endParaRPr lang="es-AR" dirty="0"/>
          </a:p>
        </p:txBody>
      </p:sp>
      <p:cxnSp>
        <p:nvCxnSpPr>
          <p:cNvPr id="27" name="26 Conector recto de flecha"/>
          <p:cNvCxnSpPr/>
          <p:nvPr/>
        </p:nvCxnSpPr>
        <p:spPr>
          <a:xfrm flipV="1">
            <a:off x="4932040" y="421434"/>
            <a:ext cx="0" cy="36933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27 Flecha derecha"/>
          <p:cNvSpPr/>
          <p:nvPr/>
        </p:nvSpPr>
        <p:spPr>
          <a:xfrm>
            <a:off x="3849902" y="1025790"/>
            <a:ext cx="1082137" cy="180368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9" name="28 CuadroTexto"/>
          <p:cNvSpPr txBox="1"/>
          <p:nvPr/>
        </p:nvSpPr>
        <p:spPr>
          <a:xfrm>
            <a:off x="5076055" y="764704"/>
            <a:ext cx="33843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(+) GLUCOGENOGÉNESIS</a:t>
            </a:r>
          </a:p>
          <a:p>
            <a:r>
              <a:rPr lang="es-AR" dirty="0" smtClean="0"/>
              <a:t>(+) GLICÓLISIS </a:t>
            </a:r>
          </a:p>
          <a:p>
            <a:endParaRPr lang="es-AR" dirty="0"/>
          </a:p>
        </p:txBody>
      </p:sp>
      <p:sp>
        <p:nvSpPr>
          <p:cNvPr id="30" name="29 CuadroTexto"/>
          <p:cNvSpPr txBox="1"/>
          <p:nvPr/>
        </p:nvSpPr>
        <p:spPr>
          <a:xfrm>
            <a:off x="5220072" y="1700808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EXCESO DE ACETIL-COA:</a:t>
            </a:r>
          </a:p>
          <a:p>
            <a:r>
              <a:rPr lang="es-AR" dirty="0" smtClean="0"/>
              <a:t>SÍNTESIS DE CITRATO (KREBS)</a:t>
            </a:r>
            <a:endParaRPr lang="es-AR" dirty="0"/>
          </a:p>
        </p:txBody>
      </p:sp>
      <p:sp>
        <p:nvSpPr>
          <p:cNvPr id="32" name="31 CuadroTexto"/>
          <p:cNvSpPr txBox="1"/>
          <p:nvPr/>
        </p:nvSpPr>
        <p:spPr>
          <a:xfrm>
            <a:off x="5665902" y="2803503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ACTIVACIÓN DE ACC (por citrato e insulina)</a:t>
            </a:r>
            <a:endParaRPr lang="es-AR" dirty="0"/>
          </a:p>
        </p:txBody>
      </p:sp>
      <p:sp>
        <p:nvSpPr>
          <p:cNvPr id="33" name="32 CuadroTexto"/>
          <p:cNvSpPr txBox="1"/>
          <p:nvPr/>
        </p:nvSpPr>
        <p:spPr>
          <a:xfrm>
            <a:off x="6091637" y="3898028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SÍNTESIS DE AG</a:t>
            </a:r>
            <a:endParaRPr lang="es-AR" dirty="0"/>
          </a:p>
        </p:txBody>
      </p:sp>
      <p:sp>
        <p:nvSpPr>
          <p:cNvPr id="34" name="33 CuadroTexto"/>
          <p:cNvSpPr txBox="1"/>
          <p:nvPr/>
        </p:nvSpPr>
        <p:spPr>
          <a:xfrm>
            <a:off x="5976734" y="4560145"/>
            <a:ext cx="2390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SÍNTESIS DE TG</a:t>
            </a:r>
            <a:endParaRPr lang="es-AR" dirty="0"/>
          </a:p>
        </p:txBody>
      </p:sp>
      <p:sp>
        <p:nvSpPr>
          <p:cNvPr id="35" name="34 CuadroTexto"/>
          <p:cNvSpPr txBox="1"/>
          <p:nvPr/>
        </p:nvSpPr>
        <p:spPr>
          <a:xfrm>
            <a:off x="5364666" y="5347843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HÍGADO: VLDL</a:t>
            </a:r>
            <a:endParaRPr lang="es-AR" dirty="0"/>
          </a:p>
        </p:txBody>
      </p:sp>
      <p:sp>
        <p:nvSpPr>
          <p:cNvPr id="36" name="35 CuadroTexto"/>
          <p:cNvSpPr txBox="1"/>
          <p:nvPr/>
        </p:nvSpPr>
        <p:spPr>
          <a:xfrm>
            <a:off x="7237905" y="5407514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ADIPOSO: RESERVA</a:t>
            </a:r>
            <a:endParaRPr lang="es-AR" dirty="0"/>
          </a:p>
        </p:txBody>
      </p:sp>
      <p:sp>
        <p:nvSpPr>
          <p:cNvPr id="37" name="36 CuadroTexto"/>
          <p:cNvSpPr txBox="1"/>
          <p:nvPr/>
        </p:nvSpPr>
        <p:spPr>
          <a:xfrm>
            <a:off x="413367" y="4867419"/>
            <a:ext cx="1403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ADIPOSO: RESERVA</a:t>
            </a:r>
            <a:endParaRPr lang="es-AR" dirty="0"/>
          </a:p>
        </p:txBody>
      </p:sp>
      <p:sp>
        <p:nvSpPr>
          <p:cNvPr id="38" name="37 Flecha abajo"/>
          <p:cNvSpPr/>
          <p:nvPr/>
        </p:nvSpPr>
        <p:spPr>
          <a:xfrm>
            <a:off x="1383050" y="3777691"/>
            <a:ext cx="239509" cy="1089728"/>
          </a:xfrm>
          <a:prstGeom prst="down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39" name="38 CuadroTexto"/>
          <p:cNvSpPr txBox="1"/>
          <p:nvPr/>
        </p:nvSpPr>
        <p:spPr>
          <a:xfrm>
            <a:off x="5076055" y="6165304"/>
            <a:ext cx="28083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CIRCULACIÓN: metabolizadas a IDL-LDL</a:t>
            </a:r>
            <a:endParaRPr lang="es-AR" dirty="0"/>
          </a:p>
        </p:txBody>
      </p:sp>
      <p:sp>
        <p:nvSpPr>
          <p:cNvPr id="40" name="39 Flecha abajo"/>
          <p:cNvSpPr/>
          <p:nvPr/>
        </p:nvSpPr>
        <p:spPr>
          <a:xfrm>
            <a:off x="6768243" y="1339027"/>
            <a:ext cx="193803" cy="402431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41" name="40 Flecha abajo"/>
          <p:cNvSpPr/>
          <p:nvPr/>
        </p:nvSpPr>
        <p:spPr>
          <a:xfrm>
            <a:off x="6812172" y="2321259"/>
            <a:ext cx="193803" cy="402431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43" name="42 Flecha abajo"/>
          <p:cNvSpPr/>
          <p:nvPr/>
        </p:nvSpPr>
        <p:spPr>
          <a:xfrm>
            <a:off x="6855196" y="3456153"/>
            <a:ext cx="193803" cy="402431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44" name="43 Flecha abajo"/>
          <p:cNvSpPr/>
          <p:nvPr/>
        </p:nvSpPr>
        <p:spPr>
          <a:xfrm>
            <a:off x="6920643" y="4221088"/>
            <a:ext cx="193803" cy="402431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45" name="44 Flecha abajo"/>
          <p:cNvSpPr/>
          <p:nvPr/>
        </p:nvSpPr>
        <p:spPr>
          <a:xfrm>
            <a:off x="6045491" y="4929476"/>
            <a:ext cx="240917" cy="431191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46" name="45 Flecha abajo"/>
          <p:cNvSpPr/>
          <p:nvPr/>
        </p:nvSpPr>
        <p:spPr>
          <a:xfrm>
            <a:off x="7643451" y="4939855"/>
            <a:ext cx="240917" cy="431191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47" name="46 Flecha abajo"/>
          <p:cNvSpPr/>
          <p:nvPr/>
        </p:nvSpPr>
        <p:spPr>
          <a:xfrm>
            <a:off x="6045491" y="5758254"/>
            <a:ext cx="240917" cy="431191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51" name="50 Flecha abajo"/>
          <p:cNvSpPr/>
          <p:nvPr/>
        </p:nvSpPr>
        <p:spPr>
          <a:xfrm rot="9604607" flipV="1">
            <a:off x="4167604" y="1274586"/>
            <a:ext cx="225529" cy="1089412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52" name="51 CuadroTexto"/>
          <p:cNvSpPr txBox="1"/>
          <p:nvPr/>
        </p:nvSpPr>
        <p:spPr>
          <a:xfrm>
            <a:off x="3849902" y="2348880"/>
            <a:ext cx="16582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(+) VIA  PENTOSAS</a:t>
            </a:r>
            <a:endParaRPr lang="es-AR" dirty="0"/>
          </a:p>
        </p:txBody>
      </p:sp>
      <p:sp>
        <p:nvSpPr>
          <p:cNvPr id="53" name="52 CuadroTexto"/>
          <p:cNvSpPr txBox="1"/>
          <p:nvPr/>
        </p:nvSpPr>
        <p:spPr>
          <a:xfrm>
            <a:off x="4280368" y="3356992"/>
            <a:ext cx="108429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AR" b="1" dirty="0" smtClean="0"/>
              <a:t>NADPH</a:t>
            </a:r>
            <a:endParaRPr lang="es-AR" b="1" dirty="0"/>
          </a:p>
        </p:txBody>
      </p:sp>
      <p:sp>
        <p:nvSpPr>
          <p:cNvPr id="54" name="53 Flecha derecha"/>
          <p:cNvSpPr/>
          <p:nvPr/>
        </p:nvSpPr>
        <p:spPr>
          <a:xfrm rot="1560114">
            <a:off x="5263399" y="3736363"/>
            <a:ext cx="896263" cy="7609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55" name="54 Flecha abajo"/>
          <p:cNvSpPr/>
          <p:nvPr/>
        </p:nvSpPr>
        <p:spPr>
          <a:xfrm>
            <a:off x="4628714" y="2954561"/>
            <a:ext cx="193803" cy="402431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774795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18" grpId="0"/>
      <p:bldP spid="19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26" grpId="0"/>
      <p:bldP spid="28" grpId="0" animBg="1"/>
      <p:bldP spid="29" grpId="0"/>
      <p:bldP spid="30" grpId="0"/>
      <p:bldP spid="32" grpId="0"/>
      <p:bldP spid="33" grpId="0"/>
      <p:bldP spid="34" grpId="0"/>
      <p:bldP spid="35" grpId="0"/>
      <p:bldP spid="36" grpId="0"/>
      <p:bldP spid="37" grpId="0"/>
      <p:bldP spid="38" grpId="0" animBg="1"/>
      <p:bldP spid="39" grpId="0"/>
      <p:bldP spid="40" grpId="0" animBg="1"/>
      <p:bldP spid="41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51" grpId="0" animBg="1"/>
      <p:bldP spid="52" grpId="0"/>
      <p:bldP spid="53" grpId="0" animBg="1"/>
      <p:bldP spid="54" grpId="0" animBg="1"/>
      <p:bldP spid="5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2339752" y="764704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glucemia</a:t>
            </a:r>
            <a:endParaRPr lang="es-AR" dirty="0"/>
          </a:p>
        </p:txBody>
      </p:sp>
      <p:cxnSp>
        <p:nvCxnSpPr>
          <p:cNvPr id="7" name="6 Conector recto de flecha"/>
          <p:cNvCxnSpPr/>
          <p:nvPr/>
        </p:nvCxnSpPr>
        <p:spPr>
          <a:xfrm>
            <a:off x="3491880" y="827420"/>
            <a:ext cx="0" cy="36933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CuadroTexto"/>
          <p:cNvSpPr txBox="1"/>
          <p:nvPr/>
        </p:nvSpPr>
        <p:spPr>
          <a:xfrm>
            <a:off x="2411760" y="1556792"/>
            <a:ext cx="1368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HÍGADO </a:t>
            </a:r>
            <a:endParaRPr lang="es-AR" dirty="0"/>
          </a:p>
        </p:txBody>
      </p:sp>
      <p:sp>
        <p:nvSpPr>
          <p:cNvPr id="11" name="10 Flecha izquierda"/>
          <p:cNvSpPr/>
          <p:nvPr/>
        </p:nvSpPr>
        <p:spPr>
          <a:xfrm rot="9277188" flipV="1">
            <a:off x="1936376" y="1199390"/>
            <a:ext cx="536777" cy="254653"/>
          </a:xfrm>
          <a:prstGeom prst="leftArrow">
            <a:avLst>
              <a:gd name="adj1" fmla="val 50000"/>
              <a:gd name="adj2" fmla="val 32075"/>
            </a:avLst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2" name="11 Flecha izquierda"/>
          <p:cNvSpPr/>
          <p:nvPr/>
        </p:nvSpPr>
        <p:spPr>
          <a:xfrm rot="11627589" flipV="1">
            <a:off x="1864113" y="1567401"/>
            <a:ext cx="536777" cy="254653"/>
          </a:xfrm>
          <a:prstGeom prst="leftArrow">
            <a:avLst>
              <a:gd name="adj1" fmla="val 50000"/>
              <a:gd name="adj2" fmla="val 32075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4" name="13 CuadroTexto"/>
          <p:cNvSpPr txBox="1"/>
          <p:nvPr/>
        </p:nvSpPr>
        <p:spPr>
          <a:xfrm>
            <a:off x="899592" y="3356992"/>
            <a:ext cx="8302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AG</a:t>
            </a:r>
            <a:endParaRPr lang="es-AR" dirty="0"/>
          </a:p>
        </p:txBody>
      </p:sp>
      <p:sp>
        <p:nvSpPr>
          <p:cNvPr id="15" name="14 CuadroTexto"/>
          <p:cNvSpPr txBox="1"/>
          <p:nvPr/>
        </p:nvSpPr>
        <p:spPr>
          <a:xfrm>
            <a:off x="1763688" y="3541658"/>
            <a:ext cx="15121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GLICEROL</a:t>
            </a:r>
            <a:endParaRPr lang="es-AR" dirty="0"/>
          </a:p>
        </p:txBody>
      </p:sp>
      <p:sp>
        <p:nvSpPr>
          <p:cNvPr id="16" name="15 CuadroTexto"/>
          <p:cNvSpPr txBox="1"/>
          <p:nvPr/>
        </p:nvSpPr>
        <p:spPr>
          <a:xfrm>
            <a:off x="2411760" y="4509120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HIGADO</a:t>
            </a:r>
            <a:endParaRPr lang="es-AR" dirty="0"/>
          </a:p>
        </p:txBody>
      </p:sp>
      <p:sp>
        <p:nvSpPr>
          <p:cNvPr id="17" name="16 CuadroTexto"/>
          <p:cNvSpPr txBox="1"/>
          <p:nvPr/>
        </p:nvSpPr>
        <p:spPr>
          <a:xfrm>
            <a:off x="0" y="4149080"/>
            <a:ext cx="1763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BETA OXIDACIÓN</a:t>
            </a:r>
            <a:endParaRPr lang="es-AR" dirty="0"/>
          </a:p>
        </p:txBody>
      </p:sp>
      <p:sp>
        <p:nvSpPr>
          <p:cNvPr id="18" name="17 CuadroTexto"/>
          <p:cNvSpPr txBox="1"/>
          <p:nvPr/>
        </p:nvSpPr>
        <p:spPr>
          <a:xfrm>
            <a:off x="1993284" y="5443483"/>
            <a:ext cx="34292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GLUCONEOGÉNESIS (+)</a:t>
            </a:r>
          </a:p>
        </p:txBody>
      </p:sp>
      <p:sp>
        <p:nvSpPr>
          <p:cNvPr id="19" name="18 Flecha abajo"/>
          <p:cNvSpPr/>
          <p:nvPr/>
        </p:nvSpPr>
        <p:spPr>
          <a:xfrm>
            <a:off x="2501825" y="2060848"/>
            <a:ext cx="309267" cy="576064"/>
          </a:xfrm>
          <a:prstGeom prst="down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0" name="19 Flecha abajo"/>
          <p:cNvSpPr/>
          <p:nvPr/>
        </p:nvSpPr>
        <p:spPr>
          <a:xfrm>
            <a:off x="2678557" y="2996952"/>
            <a:ext cx="309267" cy="576064"/>
          </a:xfrm>
          <a:prstGeom prst="down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2" name="21 Flecha abajo"/>
          <p:cNvSpPr/>
          <p:nvPr/>
        </p:nvSpPr>
        <p:spPr>
          <a:xfrm>
            <a:off x="2678557" y="3946592"/>
            <a:ext cx="309267" cy="576064"/>
          </a:xfrm>
          <a:prstGeom prst="down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3" name="22 Flecha abajo"/>
          <p:cNvSpPr/>
          <p:nvPr/>
        </p:nvSpPr>
        <p:spPr>
          <a:xfrm>
            <a:off x="2833190" y="4867419"/>
            <a:ext cx="309267" cy="576064"/>
          </a:xfrm>
          <a:prstGeom prst="down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4" name="23 Flecha izquierda"/>
          <p:cNvSpPr/>
          <p:nvPr/>
        </p:nvSpPr>
        <p:spPr>
          <a:xfrm rot="18988858">
            <a:off x="1403648" y="3006244"/>
            <a:ext cx="728853" cy="350748"/>
          </a:xfrm>
          <a:prstGeom prst="left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5" name="24 Flecha abajo"/>
          <p:cNvSpPr/>
          <p:nvPr/>
        </p:nvSpPr>
        <p:spPr>
          <a:xfrm>
            <a:off x="683569" y="3645024"/>
            <a:ext cx="198276" cy="576064"/>
          </a:xfrm>
          <a:prstGeom prst="down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6" name="25 CuadroTexto"/>
          <p:cNvSpPr txBox="1"/>
          <p:nvPr/>
        </p:nvSpPr>
        <p:spPr>
          <a:xfrm>
            <a:off x="3707902" y="1259468"/>
            <a:ext cx="1512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GLUCAGON</a:t>
            </a:r>
            <a:endParaRPr lang="es-AR" dirty="0"/>
          </a:p>
        </p:txBody>
      </p:sp>
      <p:sp>
        <p:nvSpPr>
          <p:cNvPr id="28" name="27 Flecha derecha"/>
          <p:cNvSpPr/>
          <p:nvPr/>
        </p:nvSpPr>
        <p:spPr>
          <a:xfrm rot="20412963">
            <a:off x="4826958" y="1054900"/>
            <a:ext cx="847220" cy="8348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9" name="28 CuadroTexto"/>
          <p:cNvSpPr txBox="1"/>
          <p:nvPr/>
        </p:nvSpPr>
        <p:spPr>
          <a:xfrm>
            <a:off x="5614563" y="827420"/>
            <a:ext cx="33843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(+) GLUCOGENOLISIS</a:t>
            </a:r>
          </a:p>
        </p:txBody>
      </p:sp>
      <p:sp>
        <p:nvSpPr>
          <p:cNvPr id="30" name="29 CuadroTexto"/>
          <p:cNvSpPr txBox="1"/>
          <p:nvPr/>
        </p:nvSpPr>
        <p:spPr>
          <a:xfrm>
            <a:off x="6227607" y="1741458"/>
            <a:ext cx="1368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GLUCOSA</a:t>
            </a:r>
            <a:endParaRPr lang="es-AR" dirty="0"/>
          </a:p>
        </p:txBody>
      </p:sp>
      <p:sp>
        <p:nvSpPr>
          <p:cNvPr id="32" name="31 CuadroTexto"/>
          <p:cNvSpPr txBox="1"/>
          <p:nvPr/>
        </p:nvSpPr>
        <p:spPr>
          <a:xfrm>
            <a:off x="4869805" y="2350621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INHIBICIÓN DE ACC</a:t>
            </a:r>
            <a:endParaRPr lang="es-AR" dirty="0"/>
          </a:p>
        </p:txBody>
      </p:sp>
      <p:sp>
        <p:nvSpPr>
          <p:cNvPr id="33" name="32 CuadroTexto"/>
          <p:cNvSpPr txBox="1"/>
          <p:nvPr/>
        </p:nvSpPr>
        <p:spPr>
          <a:xfrm>
            <a:off x="6941313" y="299695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SÍNTESIS DE AG</a:t>
            </a:r>
            <a:endParaRPr lang="es-AR" dirty="0"/>
          </a:p>
        </p:txBody>
      </p:sp>
      <p:sp>
        <p:nvSpPr>
          <p:cNvPr id="34" name="33 CuadroTexto"/>
          <p:cNvSpPr txBox="1"/>
          <p:nvPr/>
        </p:nvSpPr>
        <p:spPr>
          <a:xfrm>
            <a:off x="6689345" y="4027892"/>
            <a:ext cx="2390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SÍNTESIS DE TG</a:t>
            </a:r>
            <a:endParaRPr lang="es-AR" dirty="0"/>
          </a:p>
        </p:txBody>
      </p:sp>
      <p:sp>
        <p:nvSpPr>
          <p:cNvPr id="36" name="35 CuadroTexto"/>
          <p:cNvSpPr txBox="1"/>
          <p:nvPr/>
        </p:nvSpPr>
        <p:spPr>
          <a:xfrm>
            <a:off x="4584977" y="3131360"/>
            <a:ext cx="17281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ADIPOSO: LIPOLISIS</a:t>
            </a:r>
          </a:p>
          <a:p>
            <a:r>
              <a:rPr lang="es-AR" dirty="0" smtClean="0"/>
              <a:t>LHS (+)</a:t>
            </a:r>
            <a:endParaRPr lang="es-AR" dirty="0"/>
          </a:p>
        </p:txBody>
      </p:sp>
      <p:sp>
        <p:nvSpPr>
          <p:cNvPr id="39" name="38 CuadroTexto"/>
          <p:cNvSpPr txBox="1"/>
          <p:nvPr/>
        </p:nvSpPr>
        <p:spPr>
          <a:xfrm>
            <a:off x="5652120" y="4509120"/>
            <a:ext cx="720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AG</a:t>
            </a:r>
            <a:endParaRPr lang="es-AR" dirty="0"/>
          </a:p>
        </p:txBody>
      </p:sp>
      <p:sp>
        <p:nvSpPr>
          <p:cNvPr id="40" name="39 Flecha abajo"/>
          <p:cNvSpPr/>
          <p:nvPr/>
        </p:nvSpPr>
        <p:spPr>
          <a:xfrm>
            <a:off x="6768243" y="1339027"/>
            <a:ext cx="193803" cy="402431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43" name="42 Flecha abajo"/>
          <p:cNvSpPr/>
          <p:nvPr/>
        </p:nvSpPr>
        <p:spPr>
          <a:xfrm>
            <a:off x="7114446" y="2636912"/>
            <a:ext cx="193803" cy="402431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44" name="43 Flecha abajo"/>
          <p:cNvSpPr/>
          <p:nvPr/>
        </p:nvSpPr>
        <p:spPr>
          <a:xfrm>
            <a:off x="7647649" y="3508559"/>
            <a:ext cx="193803" cy="402431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47" name="46 Flecha abajo"/>
          <p:cNvSpPr/>
          <p:nvPr/>
        </p:nvSpPr>
        <p:spPr>
          <a:xfrm>
            <a:off x="5220072" y="4005064"/>
            <a:ext cx="240917" cy="431191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4" name="3 CuadroTexto"/>
          <p:cNvSpPr txBox="1"/>
          <p:nvPr/>
        </p:nvSpPr>
        <p:spPr>
          <a:xfrm>
            <a:off x="683568" y="1015861"/>
            <a:ext cx="1224136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AR" sz="2000" b="1" dirty="0" smtClean="0"/>
              <a:t>AYUNO</a:t>
            </a:r>
            <a:endParaRPr lang="es-AR" sz="2000" b="1" dirty="0"/>
          </a:p>
        </p:txBody>
      </p:sp>
      <p:sp>
        <p:nvSpPr>
          <p:cNvPr id="31" name="30 CuadroTexto"/>
          <p:cNvSpPr txBox="1"/>
          <p:nvPr/>
        </p:nvSpPr>
        <p:spPr>
          <a:xfrm>
            <a:off x="2189611" y="2618837"/>
            <a:ext cx="15031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TG- VLDL</a:t>
            </a:r>
            <a:endParaRPr lang="es-AR" dirty="0"/>
          </a:p>
        </p:txBody>
      </p:sp>
      <p:sp>
        <p:nvSpPr>
          <p:cNvPr id="42" name="41 CuadroTexto"/>
          <p:cNvSpPr txBox="1"/>
          <p:nvPr/>
        </p:nvSpPr>
        <p:spPr>
          <a:xfrm>
            <a:off x="1979713" y="2996952"/>
            <a:ext cx="676746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AR" b="1" dirty="0" smtClean="0"/>
              <a:t>LPL</a:t>
            </a:r>
            <a:endParaRPr lang="es-AR" b="1" dirty="0"/>
          </a:p>
        </p:txBody>
      </p:sp>
      <p:sp>
        <p:nvSpPr>
          <p:cNvPr id="48" name="47 CuadroTexto"/>
          <p:cNvSpPr txBox="1"/>
          <p:nvPr/>
        </p:nvSpPr>
        <p:spPr>
          <a:xfrm>
            <a:off x="179512" y="4797152"/>
            <a:ext cx="26070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CUERPOS CETÓNICOS</a:t>
            </a:r>
            <a:endParaRPr lang="es-AR" dirty="0"/>
          </a:p>
        </p:txBody>
      </p:sp>
      <p:cxnSp>
        <p:nvCxnSpPr>
          <p:cNvPr id="50" name="49 Conector recto de flecha"/>
          <p:cNvCxnSpPr/>
          <p:nvPr/>
        </p:nvCxnSpPr>
        <p:spPr>
          <a:xfrm flipV="1">
            <a:off x="7524328" y="1741458"/>
            <a:ext cx="0" cy="369332"/>
          </a:xfrm>
          <a:prstGeom prst="straightConnector1">
            <a:avLst/>
          </a:prstGeom>
          <a:ln w="38100">
            <a:solidFill>
              <a:srgbClr val="200FF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50 Flecha derecha"/>
          <p:cNvSpPr/>
          <p:nvPr/>
        </p:nvSpPr>
        <p:spPr>
          <a:xfrm rot="2932577">
            <a:off x="4002771" y="1964711"/>
            <a:ext cx="1157256" cy="16334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52" name="51 Flecha derecha"/>
          <p:cNvSpPr/>
          <p:nvPr/>
        </p:nvSpPr>
        <p:spPr>
          <a:xfrm rot="3825795">
            <a:off x="3764786" y="2425022"/>
            <a:ext cx="1319604" cy="17627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53" name="52 Multiplicar"/>
          <p:cNvSpPr/>
          <p:nvPr/>
        </p:nvSpPr>
        <p:spPr>
          <a:xfrm>
            <a:off x="6948264" y="2618837"/>
            <a:ext cx="625907" cy="378115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54" name="53 Multiplicar"/>
          <p:cNvSpPr/>
          <p:nvPr/>
        </p:nvSpPr>
        <p:spPr>
          <a:xfrm>
            <a:off x="7452320" y="3501008"/>
            <a:ext cx="625907" cy="378115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56" name="55 CuadroTexto"/>
          <p:cNvSpPr txBox="1"/>
          <p:nvPr/>
        </p:nvSpPr>
        <p:spPr>
          <a:xfrm>
            <a:off x="4211960" y="4499828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GLICEROL</a:t>
            </a:r>
            <a:endParaRPr lang="es-AR" dirty="0"/>
          </a:p>
        </p:txBody>
      </p:sp>
      <p:sp>
        <p:nvSpPr>
          <p:cNvPr id="58" name="57 Flecha abajo"/>
          <p:cNvSpPr/>
          <p:nvPr/>
        </p:nvSpPr>
        <p:spPr>
          <a:xfrm rot="5400000">
            <a:off x="3738175" y="4262825"/>
            <a:ext cx="205887" cy="842493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59" name="58 Flecha abajo"/>
          <p:cNvSpPr/>
          <p:nvPr/>
        </p:nvSpPr>
        <p:spPr>
          <a:xfrm>
            <a:off x="5627227" y="4005064"/>
            <a:ext cx="240917" cy="431191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60" name="59 Flecha abajo"/>
          <p:cNvSpPr/>
          <p:nvPr/>
        </p:nvSpPr>
        <p:spPr>
          <a:xfrm>
            <a:off x="5868144" y="4941168"/>
            <a:ext cx="240917" cy="431191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61" name="60 CuadroTexto"/>
          <p:cNvSpPr txBox="1"/>
          <p:nvPr/>
        </p:nvSpPr>
        <p:spPr>
          <a:xfrm>
            <a:off x="5436096" y="5373216"/>
            <a:ext cx="21380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BETA OXIDACIÓN</a:t>
            </a:r>
          </a:p>
          <a:p>
            <a:r>
              <a:rPr lang="es-AR" dirty="0" smtClean="0"/>
              <a:t>CUERPOS CETÓNICOS</a:t>
            </a:r>
            <a:endParaRPr lang="es-AR" dirty="0"/>
          </a:p>
        </p:txBody>
      </p:sp>
      <p:sp>
        <p:nvSpPr>
          <p:cNvPr id="62" name="61 Flecha derecha"/>
          <p:cNvSpPr/>
          <p:nvPr/>
        </p:nvSpPr>
        <p:spPr>
          <a:xfrm rot="2655315" flipV="1">
            <a:off x="3575080" y="1046433"/>
            <a:ext cx="408812" cy="160396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63" name="62 CuadroTexto"/>
          <p:cNvSpPr txBox="1"/>
          <p:nvPr/>
        </p:nvSpPr>
        <p:spPr>
          <a:xfrm>
            <a:off x="2555776" y="6011996"/>
            <a:ext cx="1368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GLUCOSA</a:t>
            </a:r>
            <a:endParaRPr lang="es-AR" dirty="0"/>
          </a:p>
        </p:txBody>
      </p:sp>
      <p:cxnSp>
        <p:nvCxnSpPr>
          <p:cNvPr id="64" name="63 Conector recto de flecha"/>
          <p:cNvCxnSpPr/>
          <p:nvPr/>
        </p:nvCxnSpPr>
        <p:spPr>
          <a:xfrm flipV="1">
            <a:off x="3995936" y="5939988"/>
            <a:ext cx="0" cy="369332"/>
          </a:xfrm>
          <a:prstGeom prst="straightConnector1">
            <a:avLst/>
          </a:prstGeom>
          <a:ln w="38100">
            <a:solidFill>
              <a:srgbClr val="200FF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64 Flecha abajo"/>
          <p:cNvSpPr/>
          <p:nvPr/>
        </p:nvSpPr>
        <p:spPr>
          <a:xfrm>
            <a:off x="2699792" y="5812814"/>
            <a:ext cx="571543" cy="208473"/>
          </a:xfrm>
          <a:prstGeom prst="down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154746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1" grpId="0" animBg="1"/>
      <p:bldP spid="12" grpId="0" animBg="1"/>
      <p:bldP spid="14" grpId="0"/>
      <p:bldP spid="15" grpId="0"/>
      <p:bldP spid="16" grpId="0"/>
      <p:bldP spid="17" grpId="0"/>
      <p:bldP spid="18" grpId="0"/>
      <p:bldP spid="19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26" grpId="0"/>
      <p:bldP spid="28" grpId="0" animBg="1"/>
      <p:bldP spid="29" grpId="0"/>
      <p:bldP spid="30" grpId="0"/>
      <p:bldP spid="32" grpId="0"/>
      <p:bldP spid="33" grpId="0"/>
      <p:bldP spid="34" grpId="0"/>
      <p:bldP spid="36" grpId="0"/>
      <p:bldP spid="39" grpId="0"/>
      <p:bldP spid="40" grpId="0" animBg="1"/>
      <p:bldP spid="43" grpId="0" animBg="1"/>
      <p:bldP spid="44" grpId="0" animBg="1"/>
      <p:bldP spid="47" grpId="0" animBg="1"/>
      <p:bldP spid="4" grpId="0" animBg="1"/>
      <p:bldP spid="31" grpId="0"/>
      <p:bldP spid="42" grpId="0" animBg="1"/>
      <p:bldP spid="48" grpId="0"/>
      <p:bldP spid="51" grpId="0" animBg="1"/>
      <p:bldP spid="52" grpId="0" animBg="1"/>
      <p:bldP spid="53" grpId="0" animBg="1"/>
      <p:bldP spid="54" grpId="0" animBg="1"/>
      <p:bldP spid="56" grpId="0"/>
      <p:bldP spid="58" grpId="0" animBg="1"/>
      <p:bldP spid="59" grpId="0" animBg="1"/>
      <p:bldP spid="60" grpId="0" animBg="1"/>
      <p:bldP spid="61" grpId="0"/>
      <p:bldP spid="62" grpId="0" animBg="1"/>
      <p:bldP spid="63" grpId="0"/>
      <p:bldP spid="6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 descr="data:image/jpeg;base64,/9j/4AAQSkZJRgABAQAAAQABAAD/2wCEAAkGBxQTEhUUExQWFhUXGBcYGBcYGBgcHBgaGBQXFxcYFx0dHCggHRolHBgYITEhJSkrLi4uFx8zODMsNygtLisBCgoKDg0OGxAQGzQkICQsNCwsLCwsLCwsLywsLDQsLCwsLywvLCwsLCwsLCwsLDQsLCwsLCwsLCwsNCwsLCw0LP/AABEIAJkBSgMBIgACEQEDEQH/xAAcAAACAwEBAQEAAAAAAAAAAAAEBQIDBgcBAAj/xABHEAABAgQEAwUFBQUECQUAAAABAhEAAwQhBRIxQVFhcQYigZGhEzKxwdEUQlLh8AcjYnLxFTM0whZzgoOSk6Ky0iRDU1Rj/8QAGgEAAgMBAQAAAAAAAAAAAAAAAgMAAQQFBv/EADARAAICAQMCBAQGAgMAAAAAAAABAgMREiExBEETIlFxBWGBoRQyUpHh8ELRscHx/9oADAMBAAIRAxEAPwDYyMDSLwwQhKAwin7W+8QmKV4cRDCbhSJ5BsYkuZm6wAmdF0ucIhCxTxHPE1mApylDZ4EtMJ9qI+9sIWLqT+ExQuoPAxQWB39oEe/bQIz4VMVZKYMkYNNVdZyjmW/OIRpDeViIJYXPKHNKotfWEMpUmQPec8oonY4tdpSfH84mUDpbNNU1iEB1GM9X9oyTlla+cCIw9Sy81RP8IhjJlJQGQkDoIvcmEgGmp5hOYhidVK1g5K8upePlqMDzExCYPZ9adoXzFk6mCTLiBlxA1gFI4wFNXm1skbR7iE9alZZaSQHcsdYS1cqc90qD8QRHP6i5vyxN9FHdsZ+3SN4mKyWz5r+kZucFJ94NBeESSpXvMBrGNN5NngxSzkb/AG5APeLRCprE6JbrBlJUyM4BlJVxUq5LcI0ycGpFpChLSxs4cfCGRpdn5WKlONTWqLMAucX1MVyqllAvoY3lV2TkG4zDYAQtldm5C1AHOAWLvtxPK3rAy6WcWNj1lTXcTzqpOx157xXLxe7AjqI0VT2Yly0unOGd3TmaxL22sB4xm6iSEnOEoKrC9g3FoC6rD3W4VNkJ8blkxMyae4FKPAAxWummyw81K0BwL79DDnDJU2Y60KT3QO4gs9g5vDH+1nCpVQkNoHYg+I0MFGiMVqn/AAVK6WcRSfqu5jUhc1QAc8I0FN2dnZQUGWS2mYOPSFJqZKZpyFZQHZBO5sSPzgdWJKTMCkKJFjwNoJRjBZ5GS1z2jt7oniCJspRTMSUnmLHodDBuD0NRMDghEt9ScpbfJvDujxZFQjIoJJHuhQdjytrAE3ElDunwLWbZoCUopaluhfiTa0YSf94NdITKAY6gavqwihYDBSCFIOih8457iuMKW0pCi5LFvhGi7M4avuBKgkA94E6jcAcYdX1ksqOnkyWdEoQ1uQ+SqLM8GzKAbWgUyCI6e5zcpkM8XUZeYkc/kTFOWCcMS8zoD9PnFlMcx9H0fQQs5fIxWSrRQhpS1yNlRyeaoJgaZVLAcKI8TAqTGPB20VKCXdL84u9tL/hjgQxmeDaavzixOOVH/wAq/OL1MHMTusyaj8QEDLmo3mDyjiUrEKqYsIQuYpR0AJc+UOz2OxNYchQ5Kmh/jFOZa+R0mbXU6fem+oEATe1dEgsCFq2AdZPgIS4F+yp2XVzn/gl/AqPyjf4TgFNTBpMlKebOo9SbxayyZ+QnkYvUTB+5p1ITxWAgeXvekTVRz1f3kwDkn6mNBV1CUB1RlMVxklRbwA+cKsmo7csbVFy+SGUnBki5v1vB8umA0EZ09p1hSAEABmIO5/pGnpagLSFDfbhxgoWRZU65Lk8EuPVSo+WSYhMBAI8QXMX4gKiD101MpBWrQevARjK3tEsTCoK2sn7o+p5xocTWmehcgqIWO8VapFwwffeMPXYROSoOAUn76S4HXcdIy3WSytPB0Ojqr/z5NJR44Vhyob7RVVY0p8oIHE/LrAacCyS3K0/iSS4AI1eBqebJzMtWYqUB3QyQ7B4S7ZtYyaVRU3mKyMaTHzLLAO23GNVS45KmJGYEHgRb+sZXF8N9kgrlGwdxa1mIDh4zUrEC5It46QMVZU8B+BXeso6utcshsqNz3iySdvGMFVzFrWtWXJmJPJgdB0gOmxkJzZsy1MGIL945Tx6xFWNlLdwJWAx133bYwVjU1uXT0sq28bhcqhmrPdSVHa/w8oZDHpkv92tJC9wfQ9ecKsHxhftAEryu50sC1vCHnaPCJk/JMBSVFBYps5GgD6wKgmswe4dm0lGzGBzRdqSUpSUAnc5+GkMqRJUUzQkMyrAi4Vck8tLCOVTZU2SoJmpUhWuU2tGv7H9oSQZRZkgkXAUptm0J8YbVZLVpmzNf0ijDXWM63GVA5DMCRowJJu7O99IRV1Kffax3L+ke9pSFK9rrmYi6TooJIts1x0ML6zHFKTlBZIhFzllqX0GU17Jw29R5hCTLHtFhaGPdUzBiLZuUSxjFRNlkhIGZtgb9Yzye1y5SMnvXGrszvpxt6wAjFnUpRbKpROXUaxJScYYiGunk5a5fQPk4cFq75KeY/OC5GByxrNUrfupYt9YFTWJNxa2l/SL6GqbU9DGdTxsG5Txya7B6amkpK0JzcXBUeNhsYKxmllTpKkoLKIzIaxBOn+zyjH/2oJbOXHLy2ghNetRSqWvNmsGJfT3eILXvwjTDqNsadjHPpp515fuI+z+DTitSsrqANnD8yOMaOgnrQWUCk8w0XYbRzEH2ku5Go3hzPBmIebLI0v8ArSLjQpPVw/sBd1Lbw+C6jxNbXDjrDCTWJWHUn6xlUqKSyXbnDClqnEPhZKOzMk6090OjIBDpPgYswhN1HoPrCmWtRsTbjD3C5bI6k/T5RphJy7CJLCC4+j6PoaKPzQZF3MCVhhxUS4qw7A5tSvLKQVHc7DqdBCwzNKTDrA+zVRVH91LJTutVkDx38Hjp/Zz9mkmWy6j96v8AD9wf+XjGxqJYQhkgAAWADAdBBqPqCZDsZ2ZRRBRJC5ymdYFgncJfnDytqwhL2tv84+p/cQ+rP5kn5xOZMSAFKZmu9wQ51hKY/BRheIEtnSe97rA+fSG5W2sLqDHEzUEBPeSb5eD6xVUYombMQE3bNm2IIsLHxioWrGzLlW291gaAhRZaRl4EiEuPYAkEKksCfuksCeR2MWVhNsvK0LMUxCbMzSygF8mVb3SwOZg29rvxgJttP1DhHDTXACvA5+vs36KT9YdYQpSHlqSQQBdixJ1b0jI4hi06nXLClnKoh+V9Y11B2xQA05L/AMSW9RCYTSfm2HWQk4+XcKnFR0SXSX0N9g3rHq6ZbPqN9QR4ROn7W0izlQpWf8OU28dPWJVuKTG/dICh/MHHhv4GHOUec5EKM+MY9zN47TkDNmyM93b+sI6Na56Wzd3vMRbMU/L6Q3rKULUo1ABQSClJ87+O3KAcUnSwkBKcgBdJT3dOEInLO7NdW2EitFeAQiaXGpJY66HwEHYv2YlVEkzacgTACe77qiNiNjzHrGRm0U5QMwIK0ubpHDiBeCuz+MGUsBROV9NPjEhPC8y2NrreNVct12CcFnqmI9nMJIYFKs4TlIsAXuTCWtw/2S2K8wZ3Fh06x0CmVSqR7RIlBfe7rpzeDtfrC2sopE8lAcLQdUpKvDuhjbbnDdPl5QEb2pvZr1MSZyXGUWDb3PG/CGNDigVMQJ0tC0DunMHIBs+Z3JHEmCca7PJSQmWJuc3b2UwA20BIieF9iqpbFaRLT/EQ/kITOyFXMh6uhOOWAY5Lky5v/pyogbC4B3Y8PPrBtJjU8ZRlOUXAvbnGppOxCA2aY/IaQ9o8Ap06pzdYyyvpsfKX7ipdSoxxhyOc1NPMqTmzd4Oybkqe4AEfUvZyoIuggx1+kpZI9xKR4NBfsgNo3VdPCcNpZ9jHP4lOOyjj3OPzcBmgtlMtPAl/j+rxbT4VlF7njHVZ9EhYIWIRqwJlFrpirOkzwyo/EG+Tm+N4StWUpSTxhRNkkgMjJlFy5JUeLH5R2VGFJ3iFR2fkLDKlpMFHp3FYQa+ILho4zTzZqiQh1EByNbdIvp8VJDNfjHT5nZOTmzJSoK2KTfRt3jPzexCJbkBbc9vSKspWN0Nh1sJMylNMUtQDxtsJ7PzpmWYlaUPZRa+uraabxHDsDQk6DrG1wrJLT7wHL8ozwhDVmbwl88E6rq5NYgHHD0t3bHjHqJDpuyuoiQqQr3QpTcP6xYFk/dUPL6x0I3VS/K8+xxnGS5ElThaRdLjV7adOUCroyNr8ofrWRsR1EDzK1mgJOr1GJzAqDgekaGlQyEgcBCgVQJ0h0gMAOQhlMoyWULsznc9j6Po+hws5fgPYUrZdQ6RrkGp/mO0b6hw9EpIQhISkbAN/WFUztEX/AHUp0s7lQ+HhFCu1C9paX5kxkfW0R7/ZmpdJdLt90aUiB61LoPQwhRj08h8qDdtx5wTMxWYAykIJLt3m20vvrEXXUvv9in0li/8AQD7U6QQQ2UDyEIqzFFy58suPZ3zJYEEEEb8z6QaAoOAksbsWtxEVz6QKSVKIHBjfyO/SM/4qDXJqVEk+CVGpKVZ0ASwS/duVeZ0g4YnKzXTc3fj5QkqJSgAUklNrsQbtCutmrlpJIBGmYfA8IGN8eEw3Q3uzdyaiSrcp9Yz3avHF0rAoQUqHcmAljyPBQ4GMnLxgvrGnMppYMwZ1DvXD5S1svO+sNjNy2FupQeWYoSZ9bOdQISA+ZQIDfwwfW4TNCWkqUoji0PsNnTFe1KwUAKKQCLsEpLjxceEES1XZIubtuesW4hKbBMKwBaJJUFj2qWUr8JD3HHhflDuhme6X4bxOjC5Sx7VLBYI4ggjj4iFVKVpWpCg2VRFuANj4iLwuAG2y3tDNTLqsqiTnQlVzbgw5OIESmRNJ9ogrBFmLMdrwf2glypqpKlSytQS1lEMAzaawHJw1h+FOrPFYy/kWnhfMRUaplPMMouymN+GxH62jVUmHBdjd9S0F0VAipyZheVmYjgoix8R8Y0cmgCQwYD1gq6U9+xLup7d+4poMFp5ZcSkqWdyH8gbQ4XXFIOUO2raCBcRmCUju+8bPCmTVEDK+usYet65US8KGz9V9iVUu1a5b+4wnTysupRP624R7NsA3xgITYgtXOPO3WPDb3b7myMOwQJphnhiHIKmI2Gp9NPGEgmQTTTGILt0hfRSULVKSyS6GY4RrBLHAeUVKlZTr3T6H6RBNegpzZgw84rNWFIUW+ngY9rO6lLMWs4ysfL2OOoT7oLUOXjHylR5T+7ffjEV2jXF5WRTW+AcyrvHhRBDiIqMTBMgq0wHXAKADaa/11hgtMKsRWbJGpjH1dvh1tmiiOqSA5UoPcsIslnYbwJ7aLZNRlLiPGztd005cHW0aVsaqklBCWHieJggGEdJipNiE+KiPk0NJVSkltFfhOvhxHSPZdJ1FM4JV7LjHBx7app5kXqUCcpa92gKvoEqDpDKGjbx7XUecpUFFKk6ERUqompYEJKQ5Ut2s3DYxLpZbjZDbs1v/ACsP6EguHF7+n95FiJxSwTxAUN9WJHEco1MYylWkpB+8Fgk8A/DhGwVMA1I8xAfD7XZDLD6mGmRKPo+j6OgZTASyzaAeF/rrBUwFLHhsAPBonSkEJcd7XTQ7t+t4jMRnU4u2oPxjzaW3udpy3BhVhS1ZrHW978OX5xaieWuQAH6jm3jEZgQ6mI5xWZStAbbWfbW3MxePR59i9n2weKmh2F1aXDsN/HrBCOaWFvy0heumLghduLkcOUEU0kANqeOoLNu/KAjkKWAtb3sluGZyeWnjC2rkB8wdALZhwv8ACCkzilOw4eNy8ViYopI3a1rEHUQcmmio5QnHZymdCpagFIUFMMzKAN0qBe/NxB8xWe3UNA6AU3Avv57RPEZrBKyX0Bbpb6Q7p+paemZVtWrdHvswGBVr8h8YoUuWnWaEPqcpVzD3G8CYpWgJdCmtdPxLxmaqeVW4+kaJ2a1iPBKaMPMjoNROSqSEGahTEFCw4vulQ6adNYDxehm5cyZqQVMLpKczMPeCi1v4YAwmmkIQUKmEqUzkpSpL8hq3OKsYkzZIStUwTJR7qVAm27KG35QnU8bDFVHVj/rkCm4jVU6ymdKDsCCCVAp2KTuPnrFyayoqGCUK8mEaTA8SRNkkLHuBgrcOWcehbeDZS0yj+8l5FEO40LakCNEFGa5M1jdbxp3GPZ6nEqUE3zG6n4w4TGbXioQAomxLB4aSasEO4biDGuFkF5EzDOuf5miFfJch2sS3O0KZ84PcDyhrPqUkWMKa+Q5cxj6uhTWqHJo6ezG0gGfPANor+0RObKVyIgRUs7CPOX9JNPOPsdSE4tBP2mJJqTAISrgYvk0y1aCM66ax8JjG4LlhqZ5h5g1WpRY3SzbeEC4fgylJZWjvD6Rh4QGDCOx8P+FXQsVknhd16/I5vU9TW4uK3YamaOMeTLh4pSiJqS28enOURj6PnjwmIQkpiLxnsRBCxYb69IeqhXiMt4ydXT4teB9E9MhKvLfWBlT8pZ4sqZR2gOcUx5e/pmu2GdiuSYSKyPjVQrK2jwzIzrVwN0oeSsbmp0Wehv8AGKqnF5kwMpTjgwHwhOFQypJLMdTw28Y3UePZ5dTx7iJxrhvhZDKJSloXLQm/vKUeCQWGloXysBqStSqT2YLgPMWbEISVAJyH1jTqqFLKSbAEEDbqeME9nqfItd3780/9SE/FKo9D01PhLCef9HNtt1ZEUinxwf8Au0xHBQH+WXDIf2xww/znxqYiVRrwZtXyMQJCVjMFNezgt4aRJSlSw/vbBufGPFSbgJfKNyNLeRiK5ZGq0tr+hpHnOO31Ovz3Bq5BIdKQC1hdJLdd9ucTwfEFlsyCNfeYG3Hy3jybh5WsLMxmfW4/Lg8H0ElAAB25kj12iQrevKePqXKcdOHuRmrBcgd2zhrgjfT9PFUypa9vC1994YeyAGo1ccn0eAK2jJTqCp/I8APOHSUkhUXFspp1mZbKE2KXPXVn6XYRGbIKQRa33gCebXgiklZWCrhx6aRbWBO7nZtzfQcIHT5d+Q9fm24AFTCUKG7MLgbuQOMKcZmkyFqyhDEFxuBcjXUgGGWIVacozAhQcA7k2sNnjJYtjeYZCwvfqd3gY15afI+tZ7C6rmlQYfp4ZYJPlyu8R3jvwhdMqRsPSJyWYQ55Udh2z5NJiFIKpKZkpSUTAMuVTATH/i2UL6+kLRSTChdPPKpRVlKSbpJCgQXBYpPEGIUaSoDvhAfd78dIKxWfMly5SUlKwCWmJd0cUl9AYGMm3vyTGFhP+PqH4XgEySCFzZZQoD3SQXBBAOYAXHOH+KV7SkoVLKjso9PukW9Yw6cUcMT4RoKCpWZBQsd0lr6hwcqhyffnzio3uMn5cZF3UN4lJ5+wBj0qcUJWmUoyg5KknNl27wBcBhrpB/ZfECUZSeXnuPFoAwXF5pChLBUrLZA+89m6cYhRYNVUyDNmS8qRzS45sDpBrL86XHJJJaXXJr5Gtm1hQLpHgOf1gg95Lt1YPCfCVqXlUpBUlZIfYMLP170aahni6QkAJt5WjoVT1rJyrY6HgVJlC42idNQIBe99jtDRdEAGCQXuSI++wpAJNh10g9HqhfiejKJdFLO0EyEywWSLwrq+0EiQ4T31gEsHZxs8ZvEO204izIfgB8TeFz6muHG7+Q2HTWz+S+Z0WXM5QSVxx5PaqeC+c9HLaRae2FRtMOgA89b7wK69fpYx/DpfqR1oF4lYxyCV2pqszmcq/P4Ro8F7brSQmoDg2zCx684KPXQb8yaAn8PsS8rTNwlEfKlcIqpKtExOZCgoGC0F42JprKMLTTwwRQitdOCLljDAiKjIEWTIjm0cBTcKSdo0qqTnFSqUiAlXGXKDjY1wzLHA08Ij/YSY1H2c8ItRRjeE/hKv0oZ+Js9TKowYDQQdLw8p+6fKNEiQkaCJqIEMjRCPCAldJ8iWqkZSCNCAfrF/ZsuCrilJ8VrmTfgtMU4jWd1am91Cm5WeDMBlZULHBQT/AMuWiX8UGD7g/wCIzilRvF0UK1ggDFSqoSu6tLNw+nzj1Kioq7qgNBYiLqiSSoAhJIA1G2rxZNLDmf1ptHm4ej7HabXblnoKWDpLXHHxHrE105KTlPg1vCKAHSNuEXopxqFHyHnDVl7YFPC7gqJK8xcFt+Btw9YnUXuLN67P1iyZMcFKlWINuIPOBUTUgMNn1Guo1ieVLAW73PMzFrqvqx8ojO9opLAjKbMXs/OLlzQBpfkRFNPTTpjBIJTxLhI8d/CJh8Lf2Lz3Zm8Uk5bKU2vT84x02kXMUoJSVKL5UpSSTwYBy31jslN2Vln+/wD3pLWuE6v1MO6SnRLSyEpQngkACNVFE1u9iS6yMVhLP2OT4V2MrVywFS8ltVqSGfk+b0hxS/s7mgfvZ8tI/hClfHLHRM3jFqRxjSqYszPrLFxsY2l7CSUhlTpiugSnj1gz/QqkIYiYeswj4ND+opx92362iMuU2pivBin+VAvqbGvzMzUz9ntIfdM1PRYPxSYvT2RCRlTOUUENlXqByUNPKNCVtziwKi3VXLlFfibv1HO67siuUlSpctSVJBKTLWVAtdik94E8RA+FYxUMAtClAum4Y2F0kHUh9CHvHTXiuppkTBlWkKB4/rlAPpv0sausbWJrJl6WZLnSck0ZGLhSGBSfAehh2iVlULkgjlfmbQomdmVy5i1Sl5pa7mWdQq107Gz8IFVjUyUgyklJWR3c/wB2+rHXkIXW5VS0yX1/v9RJRVn5GNsaxyXTgJV3phYBI1vo8ZLF8UnKvMdI+6B7u7EcRF1C4Exc1QWpVwoXsFEFgeLKudhtGfxepzO6niWTc/b0/vIyuuMHhc+v+vQVV9YouQ7DU3YcH4QtM948mSlrUQkKUeCQT8Irl0UwlsqgeYIilGMUaU5PZBH2iPUzucEyMHL94geIhxS4HKJAMwOYRK6tbLcbhrliWXOg2RVFxoW0e8OF9mE3yTEqs9n+kJ6zDFyzv+UDri/kDzwPMPxycggIUyeFi19n08I6HgmNJnJDHvAXSdf10jj1PP0Bhnh+JKkrTMSdDf8AP+Ew6q2VT24EXUxtWO52T24iaFvvCPDcRl1EsLQWO6eH6+Ygj2pEdSNiksrg5Eq3F4fI1zB2jxS9t4SzcUynTnA39u8Ijtiu5arkzSBPGPCWhDLxaYrRJ8Q0B1+NoRdSsx4CBd0F3LVMmzSTaltL9IzWK9pMhUmxJ2Fwnx3Vz5RnMS7TrWMqe6ngG9eMLZDkuYzzvc9o7GmHTqO8jVUFcqYhSCffXLS/JSmPpGuwW8lKvx5pn/MWpf8Amjn2HzCFA/hTMX/wS1FPrHSaSVkQhP4UpHkAIfR+UTfjJbAy1XMEwIrUw9GcyIlZTZzm4hiG25xeiUVP3r7dOHGK11wYDLyDk+MDKpFEPcBtiPFx4R5jK/xWf3O3h93gIlKDs/JtoIRLI7xuGuAW8oGk0xs4HDrzYwRPkgX1GnS0HH1aBljOEwectCwQ7EMxc2bbhHtLSFRygAkeQ5n9bRfKw0rI7qQLE/n9IcSUJlhkgDjpcxoqolN5nshU7VFYiUyMMQm573XTTVt4OEUKnx4Z4jetMeDI9UuQkmPP1eBVVI4twvHk2fszjrFuaK0sLVOA1IiSZgOhhWjIW/TQQCkaHyio2N+xbggnPxj14HVVBo8RVAxepFaWFiPjLfQtAy6gCJyZr9ILUuCsPksUkiJCIz5lrG4b1tFcqZBZSeCsPASlUJMf7NSqgiYGTOGivxBvdUOHPWGxVvwiSJgIHOJJRktMi4SlB6onNsRm+wQqWpOUv3uL8rs3xeMhiFUFXEdX7b9njVSc0sD2yLp/jG6D8ufWONIWpCnI7wfuqGm1wd+UY5VaNv2OhRNWLPfuOsIUUpbdRdTeg8PrGvk4gCkBQBb1tpGHoKkqUSokk6mHEqoYX6RknHzPI9jWtwBFR35S0y5m6DZKr8vdPS3SEVVQTpJaYhSebOP+IWgxVeUtrqNOJtDek7RrSMq2UOBvyg4yj3FvX2EtHiqkMlJbjz6w7lYshYyzkhY56jodRFVQiiml2VJUd0aeKdPKBv7GH3KiUr+YKSfnETS4ZHh8ojUdm5cwvJn5H2mp8u8n6QKOzNUklpYmJ4y1JUD4PmbqIYDBKgJBQUTdQQhTm2hLs78oBmz6iTqianqlQ9YLfHBE23sxh2fl1NPNA9hN9nYKzIVodbgWIv6RocSNQkkS0KYEMu9+FvGMDO7STHYLPnEVdo5re+T4xSlJJpZ/f+CTrcmm8GyV9tIuWH8ZQB8XgeYZcq86aVK1AQGTfZzc+kYqbjM1RJKzfnAkypJ3i0pP1+ryTw0ufsjUYx2mV7qLJ2AhV9oUpsxtr4wtlq4wdTKceMMUO7I2ksIIQL2hnTo4QBL1eDaV5lk6Pc/TnDIrOyESY6wmSSu/3hLT/wAyckH/AKQqOlxguzqM09I//UeUqUfTMsRvI3wjpikYbXmR9AS1XMGwtmG56mDQpmQp8VSzu50fZrvFqauWouEgufxc78hGEnqdLOYrpcRUh0jRo8xFSaPTPp4vdHQUVGVRdQtoNx15wTTTvaEBB8fUxgV4qQAUBlMxOpJ3jRdgaqYtcz2gdk2O4cix6/KHUxcpKL4yZ76dEHM2Vkhh/WBp0yLlmB5io6zisYOUnuUe1IiBqgOZicwhoX1MuESi0thsWnyFzJz6AcvygUT1pca8Bct6QHMW178vKPlzzxychfbeF5GqIyFXa6/TeJ/aknRRfoIzNVONyXv4wKmpP8qRE1l+Hk2K55G1uPCISpr6H6whlVJKWBJLFiOt4uk1JAAKnaC1A6B/KrH/AF8Yul1TbgxnU1Ks33dBt8ImKtmuNW/qItSBcDWSKwEEKFt+YaILPs77fERlV4sE2tHq+0xCWbQPeD8RdwfCfY16KgG4Mek8Yy2H40FpCrcx5Q3pqp/zglPIEq2hymcN4zHa2glBQmmVLVnsSUJJzau7bj4Q5mq7ijowfyEAdqZgVQqVwyKH/EB8CYuzeLX1JVtNfsZE01Mb/Z0j+UqHwLNEZlDIV7pXLPUKHrf1hcivfo0VS8QDkWcWf9cIw5OhpYcvB1AOmalW9wR00f8ARgWfh09IfKFa+6oH0d/SPDiiCzZuGuvXyiYxN7B7i/0gsL0K8wjq6haD3kLR/MlQHrA0nFC+sa0Yj3bqfkL3ezcPzjybQyZt1yUPupPdJ8UtBqMH2J4skJKfG1DRRBhtTdrJyQD7Q9Hiqd2WkkAp9pL5g5h5Kv6wPP7LTReXNRMGwPdV0a49YngR7Au1PlDj/SrP/ey5Uz+dCT8RFUzEaNWtJK/2cyfgQIzy8GqgpjJW/Jj5MYhUU82WMy5S09UkA+LNF6JLuROBpRMoCf8ACgf7yYP80VzhQDSm85kw/OM/KnW8PKC5BeKxP1/4J5f62NpaqX/64HVUz/yiOI08r2SpskFJRdSHJDPql7vfSFgNwNhc/KHNGHSoDg3qIuMZakslSaSyLKCkXMup0pO25+ka7DKIJAADARCgo4bqlsg9D8I6MK1Ew2WNlfY685/4Ji/Fc1h6IjcPGH7Nd2avkiWnyS/zjWyp0MaESe4XC9SbmDwYSLr2JHC0RAnFhU7ENEVTxBNbrAZjhOCTPUQnlFqKzlGy/Z7VArmJH4AT4Kb5xho1/wCzX++m/wCrH/cIOqCViaE9VvVI3ilRTMic3URE6x0WcVC2rmsdYgkuAYpxPWL6b3B0hEXl4HPaOQeqlWeFVSC/S5h0qFGIwu2KGVsDE57W84qmh3DsPjEPqfjFc6E5HYL5UxtzZz6cBH02e19YoH3enzimb7sEigs1uzN1iuZUlTPCwRZLiy8DiqkESgo6ggwnrZndZ7n4Ro6z/DjwjI13vRclgqvcbYVOZMaegque0ZGl0jQUu3hAwkSyJrJVSCnXhCntPiYTTFAykqISxva7kdLF+kVztPGM12j98dPnB2WPGBdVScsiKau8DmY28XnUwHP0HhC4I2sIlzAL7taCETQACSxItvaF2w/l+sGI0T/IPhBNC8jKQsMCpgdvrF0usPICEp9/wTB0nQePxMQFxG0qr4l39OMMEVZAAGmn5xnZeioOV7og4sVKIwnV+pDnVr9NeTmDKKr1B0a4Ufe4hjYvwhFhfuJ6/MQyotT4/AwcecgSW2DPdq8L+zzApAIlru34Ffh6biFEuvG50jY9vv8ACj/d/wDcY5oPeMM0plKTwh8nEXsm8bHsrRqUCVC5jG4JrHTez3uwdVazkC2xqOBnT0zRXjLpkrbVrfE+gMMExRXao/m/yLjWZFyYOtx37NMWhR75IVZ2yqSCG42t4RZL7dpDd4jqDGf/AGl/4xP+olfBUZDjF6mR4O84D2/kTEoSpYzGYmWToGV7p87RGtUfaL/mV8THD6D3Ff6yV/3iO3Vn94v+ZXxMWik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AR" altLang="es-AR" sz="1800"/>
          </a:p>
        </p:txBody>
      </p:sp>
      <p:sp>
        <p:nvSpPr>
          <p:cNvPr id="3075" name="AutoShape 4" descr="data:image/jpeg;base64,/9j/4AAQSkZJRgABAQAAAQABAAD/2wCEAAkGBxQTEhUUExQWFhUXGBcYGBcYGBgcHBgaGBQXFxcYFx0dHCggHRolHBgYITEhJSkrLi4uFx8zODMsNygtLisBCgoKDg0OGxAQGzQkICQsNCwsLCwsLCwsLywsLDQsLCwsLywvLCwsLCwsLCwsLDQsLCwsLCwsLCwsNCwsLCw0LP/AABEIAJkBSgMBIgACEQEDEQH/xAAcAAACAwEBAQEAAAAAAAAAAAAEBQIDBgcBAAj/xABHEAABAgQEAwUFBQUECQUAAAABAhEAAwQhBRIxQVFhcQYigZGhEzKxwdEUQlLh8AcjYnLxFTM0whZzgoOSk6Ky0iRDU1Rj/8QAGgEAAgMBAQAAAAAAAAAAAAAAAgMAAQQFBv/EADARAAICAQMCBAQGAgMAAAAAAAABAgMREiExBEETIlFxBWGBoRQyUpHh8ELRscHx/9oADAMBAAIRAxEAPwDYyMDSLwwQhKAwin7W+8QmKV4cRDCbhSJ5BsYkuZm6wAmdF0ucIhCxTxHPE1mApylDZ4EtMJ9qI+9sIWLqT+ExQuoPAxQWB39oEe/bQIz4VMVZKYMkYNNVdZyjmW/OIRpDeViIJYXPKHNKotfWEMpUmQPec8oonY4tdpSfH84mUDpbNNU1iEB1GM9X9oyTlla+cCIw9Sy81RP8IhjJlJQGQkDoIvcmEgGmp5hOYhidVK1g5K8upePlqMDzExCYPZ9adoXzFk6mCTLiBlxA1gFI4wFNXm1skbR7iE9alZZaSQHcsdYS1cqc90qD8QRHP6i5vyxN9FHdsZ+3SN4mKyWz5r+kZucFJ94NBeESSpXvMBrGNN5NngxSzkb/AG5APeLRCprE6JbrBlJUyM4BlJVxUq5LcI0ycGpFpChLSxs4cfCGRpdn5WKlONTWqLMAucX1MVyqllAvoY3lV2TkG4zDYAQtldm5C1AHOAWLvtxPK3rAy6WcWNj1lTXcTzqpOx157xXLxe7AjqI0VT2Yly0unOGd3TmaxL22sB4xm6iSEnOEoKrC9g3FoC6rD3W4VNkJ8blkxMyae4FKPAAxWummyw81K0BwL79DDnDJU2Y60KT3QO4gs9g5vDH+1nCpVQkNoHYg+I0MFGiMVqn/AAVK6WcRSfqu5jUhc1QAc8I0FN2dnZQUGWS2mYOPSFJqZKZpyFZQHZBO5sSPzgdWJKTMCkKJFjwNoJRjBZ5GS1z2jt7oniCJspRTMSUnmLHodDBuD0NRMDghEt9ScpbfJvDujxZFQjIoJJHuhQdjytrAE3ElDunwLWbZoCUopaluhfiTa0YSf94NdITKAY6gavqwihYDBSCFIOih8457iuMKW0pCi5LFvhGi7M4avuBKgkA94E6jcAcYdX1ksqOnkyWdEoQ1uQ+SqLM8GzKAbWgUyCI6e5zcpkM8XUZeYkc/kTFOWCcMS8zoD9PnFlMcx9H0fQQs5fIxWSrRQhpS1yNlRyeaoJgaZVLAcKI8TAqTGPB20VKCXdL84u9tL/hjgQxmeDaavzixOOVH/wAq/OL1MHMTusyaj8QEDLmo3mDyjiUrEKqYsIQuYpR0AJc+UOz2OxNYchQ5Kmh/jFOZa+R0mbXU6fem+oEATe1dEgsCFq2AdZPgIS4F+yp2XVzn/gl/AqPyjf4TgFNTBpMlKebOo9SbxayyZ+QnkYvUTB+5p1ITxWAgeXvekTVRz1f3kwDkn6mNBV1CUB1RlMVxklRbwA+cKsmo7csbVFy+SGUnBki5v1vB8umA0EZ09p1hSAEABmIO5/pGnpagLSFDfbhxgoWRZU65Lk8EuPVSo+WSYhMBAI8QXMX4gKiD101MpBWrQevARjK3tEsTCoK2sn7o+p5xocTWmehcgqIWO8VapFwwffeMPXYROSoOAUn76S4HXcdIy3WSytPB0Ojqr/z5NJR44Vhyob7RVVY0p8oIHE/LrAacCyS3K0/iSS4AI1eBqebJzMtWYqUB3QyQ7B4S7ZtYyaVRU3mKyMaTHzLLAO23GNVS45KmJGYEHgRb+sZXF8N9kgrlGwdxa1mIDh4zUrEC5It46QMVZU8B+BXeso6utcshsqNz3iySdvGMFVzFrWtWXJmJPJgdB0gOmxkJzZsy1MGIL945Tx6xFWNlLdwJWAx133bYwVjU1uXT0sq28bhcqhmrPdSVHa/w8oZDHpkv92tJC9wfQ9ecKsHxhftAEryu50sC1vCHnaPCJk/JMBSVFBYps5GgD6wKgmswe4dm0lGzGBzRdqSUpSUAnc5+GkMqRJUUzQkMyrAi4Vck8tLCOVTZU2SoJmpUhWuU2tGv7H9oSQZRZkgkXAUptm0J8YbVZLVpmzNf0ijDXWM63GVA5DMCRowJJu7O99IRV1Kffax3L+ke9pSFK9rrmYi6TooJIts1x0ML6zHFKTlBZIhFzllqX0GU17Jw29R5hCTLHtFhaGPdUzBiLZuUSxjFRNlkhIGZtgb9Yzye1y5SMnvXGrszvpxt6wAjFnUpRbKpROXUaxJScYYiGunk5a5fQPk4cFq75KeY/OC5GByxrNUrfupYt9YFTWJNxa2l/SL6GqbU9DGdTxsG5Txya7B6amkpK0JzcXBUeNhsYKxmllTpKkoLKIzIaxBOn+zyjH/2oJbOXHLy2ghNetRSqWvNmsGJfT3eILXvwjTDqNsadjHPpp515fuI+z+DTitSsrqANnD8yOMaOgnrQWUCk8w0XYbRzEH2ku5Go3hzPBmIebLI0v8ArSLjQpPVw/sBd1Lbw+C6jxNbXDjrDCTWJWHUn6xlUqKSyXbnDClqnEPhZKOzMk6090OjIBDpPgYswhN1HoPrCmWtRsTbjD3C5bI6k/T5RphJy7CJLCC4+j6PoaKPzQZF3MCVhhxUS4qw7A5tSvLKQVHc7DqdBCwzNKTDrA+zVRVH91LJTutVkDx38Hjp/Zz9mkmWy6j96v8AD9wf+XjGxqJYQhkgAAWADAdBBqPqCZDsZ2ZRRBRJC5ymdYFgncJfnDytqwhL2tv84+p/cQ+rP5kn5xOZMSAFKZmu9wQ51hKY/BRheIEtnSe97rA+fSG5W2sLqDHEzUEBPeSb5eD6xVUYombMQE3bNm2IIsLHxioWrGzLlW291gaAhRZaRl4EiEuPYAkEKksCfuksCeR2MWVhNsvK0LMUxCbMzSygF8mVb3SwOZg29rvxgJttP1DhHDTXACvA5+vs36KT9YdYQpSHlqSQQBdixJ1b0jI4hi06nXLClnKoh+V9Y11B2xQA05L/AMSW9RCYTSfm2HWQk4+XcKnFR0SXSX0N9g3rHq6ZbPqN9QR4ROn7W0izlQpWf8OU28dPWJVuKTG/dICh/MHHhv4GHOUec5EKM+MY9zN47TkDNmyM93b+sI6Na56Wzd3vMRbMU/L6Q3rKULUo1ABQSClJ87+O3KAcUnSwkBKcgBdJT3dOEInLO7NdW2EitFeAQiaXGpJY66HwEHYv2YlVEkzacgTACe77qiNiNjzHrGRm0U5QMwIK0ubpHDiBeCuz+MGUsBROV9NPjEhPC8y2NrreNVct12CcFnqmI9nMJIYFKs4TlIsAXuTCWtw/2S2K8wZ3Fh06x0CmVSqR7RIlBfe7rpzeDtfrC2sopE8lAcLQdUpKvDuhjbbnDdPl5QEb2pvZr1MSZyXGUWDb3PG/CGNDigVMQJ0tC0DunMHIBs+Z3JHEmCca7PJSQmWJuc3b2UwA20BIieF9iqpbFaRLT/EQ/kITOyFXMh6uhOOWAY5Lky5v/pyogbC4B3Y8PPrBtJjU8ZRlOUXAvbnGppOxCA2aY/IaQ9o8Ap06pzdYyyvpsfKX7ipdSoxxhyOc1NPMqTmzd4Oybkqe4AEfUvZyoIuggx1+kpZI9xKR4NBfsgNo3VdPCcNpZ9jHP4lOOyjj3OPzcBmgtlMtPAl/j+rxbT4VlF7njHVZ9EhYIWIRqwJlFrpirOkzwyo/EG+Tm+N4StWUpSTxhRNkkgMjJlFy5JUeLH5R2VGFJ3iFR2fkLDKlpMFHp3FYQa+ILho4zTzZqiQh1EByNbdIvp8VJDNfjHT5nZOTmzJSoK2KTfRt3jPzexCJbkBbc9vSKspWN0Nh1sJMylNMUtQDxtsJ7PzpmWYlaUPZRa+uraabxHDsDQk6DrG1wrJLT7wHL8ozwhDVmbwl88E6rq5NYgHHD0t3bHjHqJDpuyuoiQqQr3QpTcP6xYFk/dUPL6x0I3VS/K8+xxnGS5ElThaRdLjV7adOUCroyNr8ofrWRsR1EDzK1mgJOr1GJzAqDgekaGlQyEgcBCgVQJ0h0gMAOQhlMoyWULsznc9j6Po+hws5fgPYUrZdQ6RrkGp/mO0b6hw9EpIQhISkbAN/WFUztEX/AHUp0s7lQ+HhFCu1C9paX5kxkfW0R7/ZmpdJdLt90aUiB61LoPQwhRj08h8qDdtx5wTMxWYAykIJLt3m20vvrEXXUvv9in0li/8AQD7U6QQQ2UDyEIqzFFy58suPZ3zJYEEEEb8z6QaAoOAksbsWtxEVz6QKSVKIHBjfyO/SM/4qDXJqVEk+CVGpKVZ0ASwS/duVeZ0g4YnKzXTc3fj5QkqJSgAUklNrsQbtCutmrlpJIBGmYfA8IGN8eEw3Q3uzdyaiSrcp9Yz3avHF0rAoQUqHcmAljyPBQ4GMnLxgvrGnMppYMwZ1DvXD5S1svO+sNjNy2FupQeWYoSZ9bOdQISA+ZQIDfwwfW4TNCWkqUoji0PsNnTFe1KwUAKKQCLsEpLjxceEES1XZIubtuesW4hKbBMKwBaJJUFj2qWUr8JD3HHhflDuhme6X4bxOjC5Sx7VLBYI4ggjj4iFVKVpWpCg2VRFuANj4iLwuAG2y3tDNTLqsqiTnQlVzbgw5OIESmRNJ9ogrBFmLMdrwf2glypqpKlSytQS1lEMAzaawHJw1h+FOrPFYy/kWnhfMRUaplPMMouymN+GxH62jVUmHBdjd9S0F0VAipyZheVmYjgoix8R8Y0cmgCQwYD1gq6U9+xLup7d+4poMFp5ZcSkqWdyH8gbQ4XXFIOUO2raCBcRmCUju+8bPCmTVEDK+usYet65US8KGz9V9iVUu1a5b+4wnTysupRP624R7NsA3xgITYgtXOPO3WPDb3b7myMOwQJphnhiHIKmI2Gp9NPGEgmQTTTGILt0hfRSULVKSyS6GY4RrBLHAeUVKlZTr3T6H6RBNegpzZgw84rNWFIUW+ngY9rO6lLMWs4ysfL2OOoT7oLUOXjHylR5T+7ffjEV2jXF5WRTW+AcyrvHhRBDiIqMTBMgq0wHXAKADaa/11hgtMKsRWbJGpjH1dvh1tmiiOqSA5UoPcsIslnYbwJ7aLZNRlLiPGztd005cHW0aVsaqklBCWHieJggGEdJipNiE+KiPk0NJVSkltFfhOvhxHSPZdJ1FM4JV7LjHBx7app5kXqUCcpa92gKvoEqDpDKGjbx7XUecpUFFKk6ERUqompYEJKQ5Ut2s3DYxLpZbjZDbs1v/ACsP6EguHF7+n95FiJxSwTxAUN9WJHEco1MYylWkpB+8Fgk8A/DhGwVMA1I8xAfD7XZDLD6mGmRKPo+j6OgZTASyzaAeF/rrBUwFLHhsAPBonSkEJcd7XTQ7t+t4jMRnU4u2oPxjzaW3udpy3BhVhS1ZrHW978OX5xaieWuQAH6jm3jEZgQ6mI5xWZStAbbWfbW3MxePR59i9n2weKmh2F1aXDsN/HrBCOaWFvy0heumLghduLkcOUEU0kANqeOoLNu/KAjkKWAtb3sluGZyeWnjC2rkB8wdALZhwv8ACCkzilOw4eNy8ViYopI3a1rEHUQcmmio5QnHZymdCpagFIUFMMzKAN0qBe/NxB8xWe3UNA6AU3Avv57RPEZrBKyX0Bbpb6Q7p+paemZVtWrdHvswGBVr8h8YoUuWnWaEPqcpVzD3G8CYpWgJdCmtdPxLxmaqeVW4+kaJ2a1iPBKaMPMjoNROSqSEGahTEFCw4vulQ6adNYDxehm5cyZqQVMLpKczMPeCi1v4YAwmmkIQUKmEqUzkpSpL8hq3OKsYkzZIStUwTJR7qVAm27KG35QnU8bDFVHVj/rkCm4jVU6ymdKDsCCCVAp2KTuPnrFyayoqGCUK8mEaTA8SRNkkLHuBgrcOWcehbeDZS0yj+8l5FEO40LakCNEFGa5M1jdbxp3GPZ6nEqUE3zG6n4w4TGbXioQAomxLB4aSasEO4biDGuFkF5EzDOuf5miFfJch2sS3O0KZ84PcDyhrPqUkWMKa+Q5cxj6uhTWqHJo6ezG0gGfPANor+0RObKVyIgRUs7CPOX9JNPOPsdSE4tBP2mJJqTAISrgYvk0y1aCM66ax8JjG4LlhqZ5h5g1WpRY3SzbeEC4fgylJZWjvD6Rh4QGDCOx8P+FXQsVknhd16/I5vU9TW4uK3YamaOMeTLh4pSiJqS28enOURj6PnjwmIQkpiLxnsRBCxYb69IeqhXiMt4ydXT4teB9E9MhKvLfWBlT8pZ4sqZR2gOcUx5e/pmu2GdiuSYSKyPjVQrK2jwzIzrVwN0oeSsbmp0Wehv8AGKqnF5kwMpTjgwHwhOFQypJLMdTw28Y3UePZ5dTx7iJxrhvhZDKJSloXLQm/vKUeCQWGloXysBqStSqT2YLgPMWbEISVAJyH1jTqqFLKSbAEEDbqeME9nqfItd3780/9SE/FKo9D01PhLCef9HNtt1ZEUinxwf8Au0xHBQH+WXDIf2xww/znxqYiVRrwZtXyMQJCVjMFNezgt4aRJSlSw/vbBufGPFSbgJfKNyNLeRiK5ZGq0tr+hpHnOO31Ovz3Bq5BIdKQC1hdJLdd9ucTwfEFlsyCNfeYG3Hy3jybh5WsLMxmfW4/Lg8H0ElAAB25kj12iQrevKePqXKcdOHuRmrBcgd2zhrgjfT9PFUypa9vC1994YeyAGo1ccn0eAK2jJTqCp/I8APOHSUkhUXFspp1mZbKE2KXPXVn6XYRGbIKQRa33gCebXgiklZWCrhx6aRbWBO7nZtzfQcIHT5d+Q9fm24AFTCUKG7MLgbuQOMKcZmkyFqyhDEFxuBcjXUgGGWIVacozAhQcA7k2sNnjJYtjeYZCwvfqd3gY15afI+tZ7C6rmlQYfp4ZYJPlyu8R3jvwhdMqRsPSJyWYQ55Udh2z5NJiFIKpKZkpSUTAMuVTATH/i2UL6+kLRSTChdPPKpRVlKSbpJCgQXBYpPEGIUaSoDvhAfd78dIKxWfMly5SUlKwCWmJd0cUl9AYGMm3vyTGFhP+PqH4XgEySCFzZZQoD3SQXBBAOYAXHOH+KV7SkoVLKjso9PukW9Yw6cUcMT4RoKCpWZBQsd0lr6hwcqhyffnzio3uMn5cZF3UN4lJ5+wBj0qcUJWmUoyg5KknNl27wBcBhrpB/ZfECUZSeXnuPFoAwXF5pChLBUrLZA+89m6cYhRYNVUyDNmS8qRzS45sDpBrL86XHJJJaXXJr5Gtm1hQLpHgOf1gg95Lt1YPCfCVqXlUpBUlZIfYMLP170aahni6QkAJt5WjoVT1rJyrY6HgVJlC42idNQIBe99jtDRdEAGCQXuSI++wpAJNh10g9HqhfiejKJdFLO0EyEywWSLwrq+0EiQ4T31gEsHZxs8ZvEO204izIfgB8TeFz6muHG7+Q2HTWz+S+Z0WXM5QSVxx5PaqeC+c9HLaRae2FRtMOgA89b7wK69fpYx/DpfqR1oF4lYxyCV2pqszmcq/P4Ro8F7brSQmoDg2zCx684KPXQb8yaAn8PsS8rTNwlEfKlcIqpKtExOZCgoGC0F42JprKMLTTwwRQitdOCLljDAiKjIEWTIjm0cBTcKSdo0qqTnFSqUiAlXGXKDjY1wzLHA08Ij/YSY1H2c8ItRRjeE/hKv0oZ+Js9TKowYDQQdLw8p+6fKNEiQkaCJqIEMjRCPCAldJ8iWqkZSCNCAfrF/ZsuCrilJ8VrmTfgtMU4jWd1am91Cm5WeDMBlZULHBQT/AMuWiX8UGD7g/wCIzilRvF0UK1ggDFSqoSu6tLNw+nzj1Kioq7qgNBYiLqiSSoAhJIA1G2rxZNLDmf1ptHm4ej7HabXblnoKWDpLXHHxHrE105KTlPg1vCKAHSNuEXopxqFHyHnDVl7YFPC7gqJK8xcFt+Btw9YnUXuLN67P1iyZMcFKlWINuIPOBUTUgMNn1Guo1ieVLAW73PMzFrqvqx8ojO9opLAjKbMXs/OLlzQBpfkRFNPTTpjBIJTxLhI8d/CJh8Lf2Lz3Zm8Uk5bKU2vT84x02kXMUoJSVKL5UpSSTwYBy31jslN2Vln+/wD3pLWuE6v1MO6SnRLSyEpQngkACNVFE1u9iS6yMVhLP2OT4V2MrVywFS8ltVqSGfk+b0hxS/s7mgfvZ8tI/hClfHLHRM3jFqRxjSqYszPrLFxsY2l7CSUhlTpiugSnj1gz/QqkIYiYeswj4ND+opx92362iMuU2pivBin+VAvqbGvzMzUz9ntIfdM1PRYPxSYvT2RCRlTOUUENlXqByUNPKNCVtziwKi3VXLlFfibv1HO67siuUlSpctSVJBKTLWVAtdik94E8RA+FYxUMAtClAum4Y2F0kHUh9CHvHTXiuppkTBlWkKB4/rlAPpv0sausbWJrJl6WZLnSck0ZGLhSGBSfAehh2iVlULkgjlfmbQomdmVy5i1Sl5pa7mWdQq107Gz8IFVjUyUgyklJWR3c/wB2+rHXkIXW5VS0yX1/v9RJRVn5GNsaxyXTgJV3phYBI1vo8ZLF8UnKvMdI+6B7u7EcRF1C4Exc1QWpVwoXsFEFgeLKudhtGfxepzO6niWTc/b0/vIyuuMHhc+v+vQVV9YouQ7DU3YcH4QtM948mSlrUQkKUeCQT8Irl0UwlsqgeYIilGMUaU5PZBH2iPUzucEyMHL94geIhxS4HKJAMwOYRK6tbLcbhrliWXOg2RVFxoW0e8OF9mE3yTEqs9n+kJ6zDFyzv+UDri/kDzwPMPxycggIUyeFi19n08I6HgmNJnJDHvAXSdf10jj1PP0Bhnh+JKkrTMSdDf8AP+Ew6q2VT24EXUxtWO52T24iaFvvCPDcRl1EsLQWO6eH6+Ygj2pEdSNiksrg5Eq3F4fI1zB2jxS9t4SzcUynTnA39u8Ijtiu5arkzSBPGPCWhDLxaYrRJ8Q0B1+NoRdSsx4CBd0F3LVMmzSTaltL9IzWK9pMhUmxJ2Fwnx3Vz5RnMS7TrWMqe6ngG9eMLZDkuYzzvc9o7GmHTqO8jVUFcqYhSCffXLS/JSmPpGuwW8lKvx5pn/MWpf8Amjn2HzCFA/hTMX/wS1FPrHSaSVkQhP4UpHkAIfR+UTfjJbAy1XMEwIrUw9GcyIlZTZzm4hiG25xeiUVP3r7dOHGK11wYDLyDk+MDKpFEPcBtiPFx4R5jK/xWf3O3h93gIlKDs/JtoIRLI7xuGuAW8oGk0xs4HDrzYwRPkgX1GnS0HH1aBljOEwectCwQ7EMxc2bbhHtLSFRygAkeQ5n9bRfKw0rI7qQLE/n9IcSUJlhkgDjpcxoqolN5nshU7VFYiUyMMQm573XTTVt4OEUKnx4Z4jetMeDI9UuQkmPP1eBVVI4twvHk2fszjrFuaK0sLVOA1IiSZgOhhWjIW/TQQCkaHyio2N+xbggnPxj14HVVBo8RVAxepFaWFiPjLfQtAy6gCJyZr9ILUuCsPksUkiJCIz5lrG4b1tFcqZBZSeCsPASlUJMf7NSqgiYGTOGivxBvdUOHPWGxVvwiSJgIHOJJRktMi4SlB6onNsRm+wQqWpOUv3uL8rs3xeMhiFUFXEdX7b9njVSc0sD2yLp/jG6D8ufWONIWpCnI7wfuqGm1wd+UY5VaNv2OhRNWLPfuOsIUUpbdRdTeg8PrGvk4gCkBQBb1tpGHoKkqUSokk6mHEqoYX6RknHzPI9jWtwBFR35S0y5m6DZKr8vdPS3SEVVQTpJaYhSebOP+IWgxVeUtrqNOJtDek7RrSMq2UOBvyg4yj3FvX2EtHiqkMlJbjz6w7lYshYyzkhY56jodRFVQiiml2VJUd0aeKdPKBv7GH3KiUr+YKSfnETS4ZHh8ojUdm5cwvJn5H2mp8u8n6QKOzNUklpYmJ4y1JUD4PmbqIYDBKgJBQUTdQQhTm2hLs78oBmz6iTqianqlQ9YLfHBE23sxh2fl1NPNA9hN9nYKzIVodbgWIv6RocSNQkkS0KYEMu9+FvGMDO7STHYLPnEVdo5re+T4xSlJJpZ/f+CTrcmm8GyV9tIuWH8ZQB8XgeYZcq86aVK1AQGTfZzc+kYqbjM1RJKzfnAkypJ3i0pP1+ryTw0ufsjUYx2mV7qLJ2AhV9oUpsxtr4wtlq4wdTKceMMUO7I2ksIIQL2hnTo4QBL1eDaV5lk6Pc/TnDIrOyESY6wmSSu/3hLT/wAyckH/AKQqOlxguzqM09I//UeUqUfTMsRvI3wjpikYbXmR9AS1XMGwtmG56mDQpmQp8VSzu50fZrvFqauWouEgufxc78hGEnqdLOYrpcRUh0jRo8xFSaPTPp4vdHQUVGVRdQtoNx15wTTTvaEBB8fUxgV4qQAUBlMxOpJ3jRdgaqYtcz2gdk2O4cix6/KHUxcpKL4yZ76dEHM2Vkhh/WBp0yLlmB5io6zisYOUnuUe1IiBqgOZicwhoX1MuESi0thsWnyFzJz6AcvygUT1pca8Bct6QHMW178vKPlzzxychfbeF5GqIyFXa6/TeJ/aknRRfoIzNVONyXv4wKmpP8qRE1l+Hk2K55G1uPCISpr6H6whlVJKWBJLFiOt4uk1JAAKnaC1A6B/KrH/AF8Yul1TbgxnU1Ks33dBt8ImKtmuNW/qItSBcDWSKwEEKFt+YaILPs77fERlV4sE2tHq+0xCWbQPeD8RdwfCfY16KgG4Mek8Yy2H40FpCrcx5Q3pqp/zglPIEq2hymcN4zHa2glBQmmVLVnsSUJJzau7bj4Q5mq7ijowfyEAdqZgVQqVwyKH/EB8CYuzeLX1JVtNfsZE01Mb/Z0j+UqHwLNEZlDIV7pXLPUKHrf1hcivfo0VS8QDkWcWf9cIw5OhpYcvB1AOmalW9wR00f8ARgWfh09IfKFa+6oH0d/SPDiiCzZuGuvXyiYxN7B7i/0gsL0K8wjq6haD3kLR/MlQHrA0nFC+sa0Yj3bqfkL3ezcPzjybQyZt1yUPupPdJ8UtBqMH2J4skJKfG1DRRBhtTdrJyQD7Q9Hiqd2WkkAp9pL5g5h5Kv6wPP7LTReXNRMGwPdV0a49YngR7Au1PlDj/SrP/ey5Uz+dCT8RFUzEaNWtJK/2cyfgQIzy8GqgpjJW/Jj5MYhUU82WMy5S09UkA+LNF6JLuROBpRMoCf8ACgf7yYP80VzhQDSm85kw/OM/KnW8PKC5BeKxP1/4J5f62NpaqX/64HVUz/yiOI08r2SpskFJRdSHJDPql7vfSFgNwNhc/KHNGHSoDg3qIuMZakslSaSyLKCkXMup0pO25+ka7DKIJAADARCgo4bqlsg9D8I6MK1Ew2WNlfY685/4Ji/Fc1h6IjcPGH7Nd2avkiWnyS/zjWyp0MaESe4XC9SbmDwYSLr2JHC0RAnFhU7ENEVTxBNbrAZjhOCTPUQnlFqKzlGy/Z7VArmJH4AT4Kb5xho1/wCzX++m/wCrH/cIOqCViaE9VvVI3ilRTMic3URE6x0WcVC2rmsdYgkuAYpxPWL6b3B0hEXl4HPaOQeqlWeFVSC/S5h0qFGIwu2KGVsDE57W84qmh3DsPjEPqfjFc6E5HYL5UxtzZz6cBH02e19YoH3enzimb7sEigs1uzN1iuZUlTPCwRZLiy8DiqkESgo6ggwnrZndZ7n4Ro6z/DjwjI13vRclgqvcbYVOZMaegque0ZGl0jQUu3hAwkSyJrJVSCnXhCntPiYTTFAykqISxva7kdLF+kVztPGM12j98dPnB2WPGBdVScsiKau8DmY28XnUwHP0HhC4I2sIlzAL7taCETQACSxItvaF2w/l+sGI0T/IPhBNC8jKQsMCpgdvrF0usPICEp9/wTB0nQePxMQFxG0qr4l39OMMEVZAAGmn5xnZeioOV7og4sVKIwnV+pDnVr9NeTmDKKr1B0a4Ufe4hjYvwhFhfuJ6/MQyotT4/AwcecgSW2DPdq8L+zzApAIlru34Ffh6biFEuvG50jY9vv8ACj/d/wDcY5oPeMM0plKTwh8nEXsm8bHsrRqUCVC5jG4JrHTez3uwdVazkC2xqOBnT0zRXjLpkrbVrfE+gMMExRXao/m/yLjWZFyYOtx37NMWhR75IVZ2yqSCG42t4RZL7dpDd4jqDGf/AGl/4xP+olfBUZDjF6mR4O84D2/kTEoSpYzGYmWToGV7p87RGtUfaL/mV8THD6D3Ff6yV/3iO3Vn94v+ZXxMWik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AR" altLang="es-AR" sz="1800"/>
          </a:p>
        </p:txBody>
      </p:sp>
      <p:pic>
        <p:nvPicPr>
          <p:cNvPr id="3076" name="Picture 8" descr="http://laguiadelasvitaminas.com/wp-content/uploads/2014/03/Alimentos-ricos-en-colestero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3971925"/>
            <a:ext cx="3636962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500063" y="642938"/>
            <a:ext cx="8286750" cy="584200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METABOLISMO DEL COLESTEROL</a:t>
            </a:r>
            <a:endParaRPr lang="es-AR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428596" y="1428736"/>
            <a:ext cx="850112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400" b="1" dirty="0">
                <a:solidFill>
                  <a:srgbClr val="0070C0"/>
                </a:solidFill>
                <a:latin typeface="Comic Sans MS" pitchFamily="66" charset="0"/>
                <a:cs typeface="Arial" pitchFamily="34" charset="0"/>
              </a:rPr>
              <a:t>¿Cuáles son las fuentes de Colesterol en el organismo?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ES" sz="2400" b="1" dirty="0">
              <a:solidFill>
                <a:srgbClr val="0070C0"/>
              </a:solidFill>
              <a:latin typeface="Comic Sans MS" pitchFamily="66" charset="0"/>
              <a:cs typeface="Arial" pitchFamily="34" charset="0"/>
            </a:endParaRP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s-ES" sz="24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Aporte con la dieta: habitual 300 mg colesterol/día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s-ES" sz="24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Síntesis endógena: 1 g colesterol/día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4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				~ 50% se sintetiza en hígado</a:t>
            </a:r>
          </a:p>
          <a:p>
            <a:pPr marL="3886200" lvl="8" indent="-228600" algn="r" eaLnBrk="0" hangingPunct="0">
              <a:defRPr/>
            </a:pPr>
            <a:r>
              <a:rPr lang="es-ES" sz="24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~ 50% se sintetiza en intestino, 		gónadas, glándulas 	suprarrenales, piel, músculo y </a:t>
            </a:r>
            <a:r>
              <a:rPr lang="es-ES" sz="24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tej</a:t>
            </a:r>
            <a:r>
              <a:rPr lang="es-ES" sz="24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. adiposo</a:t>
            </a:r>
          </a:p>
        </p:txBody>
      </p:sp>
      <p:pic>
        <p:nvPicPr>
          <p:cNvPr id="3079" name="Picture 8" descr="fi19p17"/>
          <p:cNvPicPr>
            <a:picLocks noChangeAspect="1" noChangeArrowheads="1"/>
          </p:cNvPicPr>
          <p:nvPr/>
        </p:nvPicPr>
        <p:blipFill>
          <a:blip r:embed="rId3">
            <a:lum bright="-30000" contrast="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0" t="26347" r="6693" b="35524"/>
          <a:stretch>
            <a:fillRect/>
          </a:stretch>
        </p:blipFill>
        <p:spPr bwMode="auto">
          <a:xfrm>
            <a:off x="5000625" y="5114925"/>
            <a:ext cx="295910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0" name="10 CuadroTexto"/>
          <p:cNvSpPr txBox="1">
            <a:spLocks noChangeArrowheads="1"/>
          </p:cNvSpPr>
          <p:nvPr/>
        </p:nvSpPr>
        <p:spPr bwMode="auto">
          <a:xfrm>
            <a:off x="5857875" y="6572250"/>
            <a:ext cx="1285875" cy="3698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800"/>
              <a:t>              </a:t>
            </a:r>
            <a:endParaRPr lang="es-AR" altLang="es-AR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mg.vitonica.com/2010/01/coletero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1000125"/>
            <a:ext cx="7585075" cy="507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AutoShape 4" descr="data:image/jpeg;base64,/9j/4AAQSkZJRgABAQAAAQABAAD/2wCEAAkGBxQTEhUUExQWFhUXGBcYGBcYGBgcHBgaGBQXFxcYFx0dHCggHRolHBgYITEhJSkrLi4uFx8zODMsNygtLisBCgoKDg0OGxAQGzQkICQsNCwsLCwsLCwsLywsLDQsLCwsLywvLCwsLCwsLCwsLDQsLCwsLCwsLCwsNCwsLCw0LP/AABEIAJkBSgMBIgACEQEDEQH/xAAcAAACAwEBAQEAAAAAAAAAAAAEBQIDBgcBAAj/xABHEAABAgQEAwUFBQUECQUAAAABAhEAAwQhBRIxQVFhcQYigZGhEzKxwdEUQlLh8AcjYnLxFTM0whZzgoOSk6Ky0iRDU1Rj/8QAGgEAAgMBAQAAAAAAAAAAAAAAAgMAAQQFBv/EADARAAICAQMCBAQGAgMAAAAAAAABAgMREiExBEETIlFxBWGBoRQyUpHh8ELRscHx/9oADAMBAAIRAxEAPwDYyMDSLwwQhKAwin7W+8QmKV4cRDCbhSJ5BsYkuZm6wAmdF0ucIhCxTxHPE1mApylDZ4EtMJ9qI+9sIWLqT+ExQuoPAxQWB39oEe/bQIz4VMVZKYMkYNNVdZyjmW/OIRpDeViIJYXPKHNKotfWEMpUmQPec8oonY4tdpSfH84mUDpbNNU1iEB1GM9X9oyTlla+cCIw9Sy81RP8IhjJlJQGQkDoIvcmEgGmp5hOYhidVK1g5K8upePlqMDzExCYPZ9adoXzFk6mCTLiBlxA1gFI4wFNXm1skbR7iE9alZZaSQHcsdYS1cqc90qD8QRHP6i5vyxN9FHdsZ+3SN4mKyWz5r+kZucFJ94NBeESSpXvMBrGNN5NngxSzkb/AG5APeLRCprE6JbrBlJUyM4BlJVxUq5LcI0ycGpFpChLSxs4cfCGRpdn5WKlONTWqLMAucX1MVyqllAvoY3lV2TkG4zDYAQtldm5C1AHOAWLvtxPK3rAy6WcWNj1lTXcTzqpOx157xXLxe7AjqI0VT2Yly0unOGd3TmaxL22sB4xm6iSEnOEoKrC9g3FoC6rD3W4VNkJ8blkxMyae4FKPAAxWummyw81K0BwL79DDnDJU2Y60KT3QO4gs9g5vDH+1nCpVQkNoHYg+I0MFGiMVqn/AAVK6WcRSfqu5jUhc1QAc8I0FN2dnZQUGWS2mYOPSFJqZKZpyFZQHZBO5sSPzgdWJKTMCkKJFjwNoJRjBZ5GS1z2jt7oniCJspRTMSUnmLHodDBuD0NRMDghEt9ScpbfJvDujxZFQjIoJJHuhQdjytrAE3ElDunwLWbZoCUopaluhfiTa0YSf94NdITKAY6gavqwihYDBSCFIOih8457iuMKW0pCi5LFvhGi7M4avuBKgkA94E6jcAcYdX1ksqOnkyWdEoQ1uQ+SqLM8GzKAbWgUyCI6e5zcpkM8XUZeYkc/kTFOWCcMS8zoD9PnFlMcx9H0fQQs5fIxWSrRQhpS1yNlRyeaoJgaZVLAcKI8TAqTGPB20VKCXdL84u9tL/hjgQxmeDaavzixOOVH/wAq/OL1MHMTusyaj8QEDLmo3mDyjiUrEKqYsIQuYpR0AJc+UOz2OxNYchQ5Kmh/jFOZa+R0mbXU6fem+oEATe1dEgsCFq2AdZPgIS4F+yp2XVzn/gl/AqPyjf4TgFNTBpMlKebOo9SbxayyZ+QnkYvUTB+5p1ITxWAgeXvekTVRz1f3kwDkn6mNBV1CUB1RlMVxklRbwA+cKsmo7csbVFy+SGUnBki5v1vB8umA0EZ09p1hSAEABmIO5/pGnpagLSFDfbhxgoWRZU65Lk8EuPVSo+WSYhMBAI8QXMX4gKiD101MpBWrQevARjK3tEsTCoK2sn7o+p5xocTWmehcgqIWO8VapFwwffeMPXYROSoOAUn76S4HXcdIy3WSytPB0Ojqr/z5NJR44Vhyob7RVVY0p8oIHE/LrAacCyS3K0/iSS4AI1eBqebJzMtWYqUB3QyQ7B4S7ZtYyaVRU3mKyMaTHzLLAO23GNVS45KmJGYEHgRb+sZXF8N9kgrlGwdxa1mIDh4zUrEC5It46QMVZU8B+BXeso6utcshsqNz3iySdvGMFVzFrWtWXJmJPJgdB0gOmxkJzZsy1MGIL945Tx6xFWNlLdwJWAx133bYwVjU1uXT0sq28bhcqhmrPdSVHa/w8oZDHpkv92tJC9wfQ9ecKsHxhftAEryu50sC1vCHnaPCJk/JMBSVFBYps5GgD6wKgmswe4dm0lGzGBzRdqSUpSUAnc5+GkMqRJUUzQkMyrAi4Vck8tLCOVTZU2SoJmpUhWuU2tGv7H9oSQZRZkgkXAUptm0J8YbVZLVpmzNf0ijDXWM63GVA5DMCRowJJu7O99IRV1Kffax3L+ke9pSFK9rrmYi6TooJIts1x0ML6zHFKTlBZIhFzllqX0GU17Jw29R5hCTLHtFhaGPdUzBiLZuUSxjFRNlkhIGZtgb9Yzye1y5SMnvXGrszvpxt6wAjFnUpRbKpROXUaxJScYYiGunk5a5fQPk4cFq75KeY/OC5GByxrNUrfupYt9YFTWJNxa2l/SL6GqbU9DGdTxsG5Txya7B6amkpK0JzcXBUeNhsYKxmllTpKkoLKIzIaxBOn+zyjH/2oJbOXHLy2ghNetRSqWvNmsGJfT3eILXvwjTDqNsadjHPpp515fuI+z+DTitSsrqANnD8yOMaOgnrQWUCk8w0XYbRzEH2ku5Go3hzPBmIebLI0v8ArSLjQpPVw/sBd1Lbw+C6jxNbXDjrDCTWJWHUn6xlUqKSyXbnDClqnEPhZKOzMk6090OjIBDpPgYswhN1HoPrCmWtRsTbjD3C5bI6k/T5RphJy7CJLCC4+j6PoaKPzQZF3MCVhhxUS4qw7A5tSvLKQVHc7DqdBCwzNKTDrA+zVRVH91LJTutVkDx38Hjp/Zz9mkmWy6j96v8AD9wf+XjGxqJYQhkgAAWADAdBBqPqCZDsZ2ZRRBRJC5ymdYFgncJfnDytqwhL2tv84+p/cQ+rP5kn5xOZMSAFKZmu9wQ51hKY/BRheIEtnSe97rA+fSG5W2sLqDHEzUEBPeSb5eD6xVUYombMQE3bNm2IIsLHxioWrGzLlW291gaAhRZaRl4EiEuPYAkEKksCfuksCeR2MWVhNsvK0LMUxCbMzSygF8mVb3SwOZg29rvxgJttP1DhHDTXACvA5+vs36KT9YdYQpSHlqSQQBdixJ1b0jI4hi06nXLClnKoh+V9Y11B2xQA05L/AMSW9RCYTSfm2HWQk4+XcKnFR0SXSX0N9g3rHq6ZbPqN9QR4ROn7W0izlQpWf8OU28dPWJVuKTG/dICh/MHHhv4GHOUec5EKM+MY9zN47TkDNmyM93b+sI6Na56Wzd3vMRbMU/L6Q3rKULUo1ABQSClJ87+O3KAcUnSwkBKcgBdJT3dOEInLO7NdW2EitFeAQiaXGpJY66HwEHYv2YlVEkzacgTACe77qiNiNjzHrGRm0U5QMwIK0ubpHDiBeCuz+MGUsBROV9NPjEhPC8y2NrreNVct12CcFnqmI9nMJIYFKs4TlIsAXuTCWtw/2S2K8wZ3Fh06x0CmVSqR7RIlBfe7rpzeDtfrC2sopE8lAcLQdUpKvDuhjbbnDdPl5QEb2pvZr1MSZyXGUWDb3PG/CGNDigVMQJ0tC0DunMHIBs+Z3JHEmCca7PJSQmWJuc3b2UwA20BIieF9iqpbFaRLT/EQ/kITOyFXMh6uhOOWAY5Lky5v/pyogbC4B3Y8PPrBtJjU8ZRlOUXAvbnGppOxCA2aY/IaQ9o8Ap06pzdYyyvpsfKX7ipdSoxxhyOc1NPMqTmzd4Oybkqe4AEfUvZyoIuggx1+kpZI9xKR4NBfsgNo3VdPCcNpZ9jHP4lOOyjj3OPzcBmgtlMtPAl/j+rxbT4VlF7njHVZ9EhYIWIRqwJlFrpirOkzwyo/EG+Tm+N4StWUpSTxhRNkkgMjJlFy5JUeLH5R2VGFJ3iFR2fkLDKlpMFHp3FYQa+ILho4zTzZqiQh1EByNbdIvp8VJDNfjHT5nZOTmzJSoK2KTfRt3jPzexCJbkBbc9vSKspWN0Nh1sJMylNMUtQDxtsJ7PzpmWYlaUPZRa+uraabxHDsDQk6DrG1wrJLT7wHL8ozwhDVmbwl88E6rq5NYgHHD0t3bHjHqJDpuyuoiQqQr3QpTcP6xYFk/dUPL6x0I3VS/K8+xxnGS5ElThaRdLjV7adOUCroyNr8ofrWRsR1EDzK1mgJOr1GJzAqDgekaGlQyEgcBCgVQJ0h0gMAOQhlMoyWULsznc9j6Po+hws5fgPYUrZdQ6RrkGp/mO0b6hw9EpIQhISkbAN/WFUztEX/AHUp0s7lQ+HhFCu1C9paX5kxkfW0R7/ZmpdJdLt90aUiB61LoPQwhRj08h8qDdtx5wTMxWYAykIJLt3m20vvrEXXUvv9in0li/8AQD7U6QQQ2UDyEIqzFFy58suPZ3zJYEEEEb8z6QaAoOAksbsWtxEVz6QKSVKIHBjfyO/SM/4qDXJqVEk+CVGpKVZ0ASwS/duVeZ0g4YnKzXTc3fj5QkqJSgAUklNrsQbtCutmrlpJIBGmYfA8IGN8eEw3Q3uzdyaiSrcp9Yz3avHF0rAoQUqHcmAljyPBQ4GMnLxgvrGnMppYMwZ1DvXD5S1svO+sNjNy2FupQeWYoSZ9bOdQISA+ZQIDfwwfW4TNCWkqUoji0PsNnTFe1KwUAKKQCLsEpLjxceEES1XZIubtuesW4hKbBMKwBaJJUFj2qWUr8JD3HHhflDuhme6X4bxOjC5Sx7VLBYI4ggjj4iFVKVpWpCg2VRFuANj4iLwuAG2y3tDNTLqsqiTnQlVzbgw5OIESmRNJ9ogrBFmLMdrwf2glypqpKlSytQS1lEMAzaawHJw1h+FOrPFYy/kWnhfMRUaplPMMouymN+GxH62jVUmHBdjd9S0F0VAipyZheVmYjgoix8R8Y0cmgCQwYD1gq6U9+xLup7d+4poMFp5ZcSkqWdyH8gbQ4XXFIOUO2raCBcRmCUju+8bPCmTVEDK+usYet65US8KGz9V9iVUu1a5b+4wnTysupRP624R7NsA3xgITYgtXOPO3WPDb3b7myMOwQJphnhiHIKmI2Gp9NPGEgmQTTTGILt0hfRSULVKSyS6GY4RrBLHAeUVKlZTr3T6H6RBNegpzZgw84rNWFIUW+ngY9rO6lLMWs4ysfL2OOoT7oLUOXjHylR5T+7ffjEV2jXF5WRTW+AcyrvHhRBDiIqMTBMgq0wHXAKADaa/11hgtMKsRWbJGpjH1dvh1tmiiOqSA5UoPcsIslnYbwJ7aLZNRlLiPGztd005cHW0aVsaqklBCWHieJggGEdJipNiE+KiPk0NJVSkltFfhOvhxHSPZdJ1FM4JV7LjHBx7app5kXqUCcpa92gKvoEqDpDKGjbx7XUecpUFFKk6ERUqompYEJKQ5Ut2s3DYxLpZbjZDbs1v/ACsP6EguHF7+n95FiJxSwTxAUN9WJHEco1MYylWkpB+8Fgk8A/DhGwVMA1I8xAfD7XZDLD6mGmRKPo+j6OgZTASyzaAeF/rrBUwFLHhsAPBonSkEJcd7XTQ7t+t4jMRnU4u2oPxjzaW3udpy3BhVhS1ZrHW978OX5xaieWuQAH6jm3jEZgQ6mI5xWZStAbbWfbW3MxePR59i9n2weKmh2F1aXDsN/HrBCOaWFvy0heumLghduLkcOUEU0kANqeOoLNu/KAjkKWAtb3sluGZyeWnjC2rkB8wdALZhwv8ACCkzilOw4eNy8ViYopI3a1rEHUQcmmio5QnHZymdCpagFIUFMMzKAN0qBe/NxB8xWe3UNA6AU3Avv57RPEZrBKyX0Bbpb6Q7p+paemZVtWrdHvswGBVr8h8YoUuWnWaEPqcpVzD3G8CYpWgJdCmtdPxLxmaqeVW4+kaJ2a1iPBKaMPMjoNROSqSEGahTEFCw4vulQ6adNYDxehm5cyZqQVMLpKczMPeCi1v4YAwmmkIQUKmEqUzkpSpL8hq3OKsYkzZIStUwTJR7qVAm27KG35QnU8bDFVHVj/rkCm4jVU6ymdKDsCCCVAp2KTuPnrFyayoqGCUK8mEaTA8SRNkkLHuBgrcOWcehbeDZS0yj+8l5FEO40LakCNEFGa5M1jdbxp3GPZ6nEqUE3zG6n4w4TGbXioQAomxLB4aSasEO4biDGuFkF5EzDOuf5miFfJch2sS3O0KZ84PcDyhrPqUkWMKa+Q5cxj6uhTWqHJo6ezG0gGfPANor+0RObKVyIgRUs7CPOX9JNPOPsdSE4tBP2mJJqTAISrgYvk0y1aCM66ax8JjG4LlhqZ5h5g1WpRY3SzbeEC4fgylJZWjvD6Rh4QGDCOx8P+FXQsVknhd16/I5vU9TW4uK3YamaOMeTLh4pSiJqS28enOURj6PnjwmIQkpiLxnsRBCxYb69IeqhXiMt4ydXT4teB9E9MhKvLfWBlT8pZ4sqZR2gOcUx5e/pmu2GdiuSYSKyPjVQrK2jwzIzrVwN0oeSsbmp0Wehv8AGKqnF5kwMpTjgwHwhOFQypJLMdTw28Y3UePZ5dTx7iJxrhvhZDKJSloXLQm/vKUeCQWGloXysBqStSqT2YLgPMWbEISVAJyH1jTqqFLKSbAEEDbqeME9nqfItd3780/9SE/FKo9D01PhLCef9HNtt1ZEUinxwf8Au0xHBQH+WXDIf2xww/znxqYiVRrwZtXyMQJCVjMFNezgt4aRJSlSw/vbBufGPFSbgJfKNyNLeRiK5ZGq0tr+hpHnOO31Ovz3Bq5BIdKQC1hdJLdd9ucTwfEFlsyCNfeYG3Hy3jybh5WsLMxmfW4/Lg8H0ElAAB25kj12iQrevKePqXKcdOHuRmrBcgd2zhrgjfT9PFUypa9vC1994YeyAGo1ccn0eAK2jJTqCp/I8APOHSUkhUXFspp1mZbKE2KXPXVn6XYRGbIKQRa33gCebXgiklZWCrhx6aRbWBO7nZtzfQcIHT5d+Q9fm24AFTCUKG7MLgbuQOMKcZmkyFqyhDEFxuBcjXUgGGWIVacozAhQcA7k2sNnjJYtjeYZCwvfqd3gY15afI+tZ7C6rmlQYfp4ZYJPlyu8R3jvwhdMqRsPSJyWYQ55Udh2z5NJiFIKpKZkpSUTAMuVTATH/i2UL6+kLRSTChdPPKpRVlKSbpJCgQXBYpPEGIUaSoDvhAfd78dIKxWfMly5SUlKwCWmJd0cUl9AYGMm3vyTGFhP+PqH4XgEySCFzZZQoD3SQXBBAOYAXHOH+KV7SkoVLKjso9PukW9Yw6cUcMT4RoKCpWZBQsd0lr6hwcqhyffnzio3uMn5cZF3UN4lJ5+wBj0qcUJWmUoyg5KknNl27wBcBhrpB/ZfECUZSeXnuPFoAwXF5pChLBUrLZA+89m6cYhRYNVUyDNmS8qRzS45sDpBrL86XHJJJaXXJr5Gtm1hQLpHgOf1gg95Lt1YPCfCVqXlUpBUlZIfYMLP170aahni6QkAJt5WjoVT1rJyrY6HgVJlC42idNQIBe99jtDRdEAGCQXuSI++wpAJNh10g9HqhfiejKJdFLO0EyEywWSLwrq+0EiQ4T31gEsHZxs8ZvEO204izIfgB8TeFz6muHG7+Q2HTWz+S+Z0WXM5QSVxx5PaqeC+c9HLaRae2FRtMOgA89b7wK69fpYx/DpfqR1oF4lYxyCV2pqszmcq/P4Ro8F7brSQmoDg2zCx684KPXQb8yaAn8PsS8rTNwlEfKlcIqpKtExOZCgoGC0F42JprKMLTTwwRQitdOCLljDAiKjIEWTIjm0cBTcKSdo0qqTnFSqUiAlXGXKDjY1wzLHA08Ij/YSY1H2c8ItRRjeE/hKv0oZ+Js9TKowYDQQdLw8p+6fKNEiQkaCJqIEMjRCPCAldJ8iWqkZSCNCAfrF/ZsuCrilJ8VrmTfgtMU4jWd1am91Cm5WeDMBlZULHBQT/AMuWiX8UGD7g/wCIzilRvF0UK1ggDFSqoSu6tLNw+nzj1Kioq7qgNBYiLqiSSoAhJIA1G2rxZNLDmf1ptHm4ej7HabXblnoKWDpLXHHxHrE105KTlPg1vCKAHSNuEXopxqFHyHnDVl7YFPC7gqJK8xcFt+Btw9YnUXuLN67P1iyZMcFKlWINuIPOBUTUgMNn1Guo1ieVLAW73PMzFrqvqx8ojO9opLAjKbMXs/OLlzQBpfkRFNPTTpjBIJTxLhI8d/CJh8Lf2Lz3Zm8Uk5bKU2vT84x02kXMUoJSVKL5UpSSTwYBy31jslN2Vln+/wD3pLWuE6v1MO6SnRLSyEpQngkACNVFE1u9iS6yMVhLP2OT4V2MrVywFS8ltVqSGfk+b0hxS/s7mgfvZ8tI/hClfHLHRM3jFqRxjSqYszPrLFxsY2l7CSUhlTpiugSnj1gz/QqkIYiYeswj4ND+opx92362iMuU2pivBin+VAvqbGvzMzUz9ntIfdM1PRYPxSYvT2RCRlTOUUENlXqByUNPKNCVtziwKi3VXLlFfibv1HO67siuUlSpctSVJBKTLWVAtdik94E8RA+FYxUMAtClAum4Y2F0kHUh9CHvHTXiuppkTBlWkKB4/rlAPpv0sausbWJrJl6WZLnSck0ZGLhSGBSfAehh2iVlULkgjlfmbQomdmVy5i1Sl5pa7mWdQq107Gz8IFVjUyUgyklJWR3c/wB2+rHXkIXW5VS0yX1/v9RJRVn5GNsaxyXTgJV3phYBI1vo8ZLF8UnKvMdI+6B7u7EcRF1C4Exc1QWpVwoXsFEFgeLKudhtGfxepzO6niWTc/b0/vIyuuMHhc+v+vQVV9YouQ7DU3YcH4QtM948mSlrUQkKUeCQT8Irl0UwlsqgeYIilGMUaU5PZBH2iPUzucEyMHL94geIhxS4HKJAMwOYRK6tbLcbhrliWXOg2RVFxoW0e8OF9mE3yTEqs9n+kJ6zDFyzv+UDri/kDzwPMPxycggIUyeFi19n08I6HgmNJnJDHvAXSdf10jj1PP0Bhnh+JKkrTMSdDf8AP+Ew6q2VT24EXUxtWO52T24iaFvvCPDcRl1EsLQWO6eH6+Ygj2pEdSNiksrg5Eq3F4fI1zB2jxS9t4SzcUynTnA39u8Ijtiu5arkzSBPGPCWhDLxaYrRJ8Q0B1+NoRdSsx4CBd0F3LVMmzSTaltL9IzWK9pMhUmxJ2Fwnx3Vz5RnMS7TrWMqe6ngG9eMLZDkuYzzvc9o7GmHTqO8jVUFcqYhSCffXLS/JSmPpGuwW8lKvx5pn/MWpf8Amjn2HzCFA/hTMX/wS1FPrHSaSVkQhP4UpHkAIfR+UTfjJbAy1XMEwIrUw9GcyIlZTZzm4hiG25xeiUVP3r7dOHGK11wYDLyDk+MDKpFEPcBtiPFx4R5jK/xWf3O3h93gIlKDs/JtoIRLI7xuGuAW8oGk0xs4HDrzYwRPkgX1GnS0HH1aBljOEwectCwQ7EMxc2bbhHtLSFRygAkeQ5n9bRfKw0rI7qQLE/n9IcSUJlhkgDjpcxoqolN5nshU7VFYiUyMMQm573XTTVt4OEUKnx4Z4jetMeDI9UuQkmPP1eBVVI4twvHk2fszjrFuaK0sLVOA1IiSZgOhhWjIW/TQQCkaHyio2N+xbggnPxj14HVVBo8RVAxepFaWFiPjLfQtAy6gCJyZr9ILUuCsPksUkiJCIz5lrG4b1tFcqZBZSeCsPASlUJMf7NSqgiYGTOGivxBvdUOHPWGxVvwiSJgIHOJJRktMi4SlB6onNsRm+wQqWpOUv3uL8rs3xeMhiFUFXEdX7b9njVSc0sD2yLp/jG6D8ufWONIWpCnI7wfuqGm1wd+UY5VaNv2OhRNWLPfuOsIUUpbdRdTeg8PrGvk4gCkBQBb1tpGHoKkqUSokk6mHEqoYX6RknHzPI9jWtwBFR35S0y5m6DZKr8vdPS3SEVVQTpJaYhSebOP+IWgxVeUtrqNOJtDek7RrSMq2UOBvyg4yj3FvX2EtHiqkMlJbjz6w7lYshYyzkhY56jodRFVQiiml2VJUd0aeKdPKBv7GH3KiUr+YKSfnETS4ZHh8ojUdm5cwvJn5H2mp8u8n6QKOzNUklpYmJ4y1JUD4PmbqIYDBKgJBQUTdQQhTm2hLs78oBmz6iTqianqlQ9YLfHBE23sxh2fl1NPNA9hN9nYKzIVodbgWIv6RocSNQkkS0KYEMu9+FvGMDO7STHYLPnEVdo5re+T4xSlJJpZ/f+CTrcmm8GyV9tIuWH8ZQB8XgeYZcq86aVK1AQGTfZzc+kYqbjM1RJKzfnAkypJ3i0pP1+ryTw0ufsjUYx2mV7qLJ2AhV9oUpsxtr4wtlq4wdTKceMMUO7I2ksIIQL2hnTo4QBL1eDaV5lk6Pc/TnDIrOyESY6wmSSu/3hLT/wAyckH/AKQqOlxguzqM09I//UeUqUfTMsRvI3wjpikYbXmR9AS1XMGwtmG56mDQpmQp8VSzu50fZrvFqauWouEgufxc78hGEnqdLOYrpcRUh0jRo8xFSaPTPp4vdHQUVGVRdQtoNx15wTTTvaEBB8fUxgV4qQAUBlMxOpJ3jRdgaqYtcz2gdk2O4cix6/KHUxcpKL4yZ76dEHM2Vkhh/WBp0yLlmB5io6zisYOUnuUe1IiBqgOZicwhoX1MuESi0thsWnyFzJz6AcvygUT1pca8Bct6QHMW178vKPlzzxychfbeF5GqIyFXa6/TeJ/aknRRfoIzNVONyXv4wKmpP8qRE1l+Hk2K55G1uPCISpr6H6whlVJKWBJLFiOt4uk1JAAKnaC1A6B/KrH/AF8Yul1TbgxnU1Ks33dBt8ImKtmuNW/qItSBcDWSKwEEKFt+YaILPs77fERlV4sE2tHq+0xCWbQPeD8RdwfCfY16KgG4Mek8Yy2H40FpCrcx5Q3pqp/zglPIEq2hymcN4zHa2glBQmmVLVnsSUJJzau7bj4Q5mq7ijowfyEAdqZgVQqVwyKH/EB8CYuzeLX1JVtNfsZE01Mb/Z0j+UqHwLNEZlDIV7pXLPUKHrf1hcivfo0VS8QDkWcWf9cIw5OhpYcvB1AOmalW9wR00f8ARgWfh09IfKFa+6oH0d/SPDiiCzZuGuvXyiYxN7B7i/0gsL0K8wjq6haD3kLR/MlQHrA0nFC+sa0Yj3bqfkL3ezcPzjybQyZt1yUPupPdJ8UtBqMH2J4skJKfG1DRRBhtTdrJyQD7Q9Hiqd2WkkAp9pL5g5h5Kv6wPP7LTReXNRMGwPdV0a49YngR7Au1PlDj/SrP/ey5Uz+dCT8RFUzEaNWtJK/2cyfgQIzy8GqgpjJW/Jj5MYhUU82WMy5S09UkA+LNF6JLuROBpRMoCf8ACgf7yYP80VzhQDSm85kw/OM/KnW8PKC5BeKxP1/4J5f62NpaqX/64HVUz/yiOI08r2SpskFJRdSHJDPql7vfSFgNwNhc/KHNGHSoDg3qIuMZakslSaSyLKCkXMup0pO25+ka7DKIJAADARCgo4bqlsg9D8I6MK1Ew2WNlfY685/4Ji/Fc1h6IjcPGH7Nd2avkiWnyS/zjWyp0MaESe4XC9SbmDwYSLr2JHC0RAnFhU7ENEVTxBNbrAZjhOCTPUQnlFqKzlGy/Z7VArmJH4AT4Kb5xho1/wCzX++m/wCrH/cIOqCViaE9VvVI3ilRTMic3URE6x0WcVC2rmsdYgkuAYpxPWL6b3B0hEXl4HPaOQeqlWeFVSC/S5h0qFGIwu2KGVsDE57W84qmh3DsPjEPqfjFc6E5HYL5UxtzZz6cBH02e19YoH3enzimb7sEigs1uzN1iuZUlTPCwRZLiy8DiqkESgo6ggwnrZndZ7n4Ro6z/DjwjI13vRclgqvcbYVOZMaegque0ZGl0jQUu3hAwkSyJrJVSCnXhCntPiYTTFAykqISxva7kdLF+kVztPGM12j98dPnB2WPGBdVScsiKau8DmY28XnUwHP0HhC4I2sIlzAL7taCETQACSxItvaF2w/l+sGI0T/IPhBNC8jKQsMCpgdvrF0usPICEp9/wTB0nQePxMQFxG0qr4l39OMMEVZAAGmn5xnZeioOV7og4sVKIwnV+pDnVr9NeTmDKKr1B0a4Ufe4hjYvwhFhfuJ6/MQyotT4/AwcecgSW2DPdq8L+zzApAIlru34Ffh6biFEuvG50jY9vv8ACj/d/wDcY5oPeMM0plKTwh8nEXsm8bHsrRqUCVC5jG4JrHTez3uwdVazkC2xqOBnT0zRXjLpkrbVrfE+gMMExRXao/m/yLjWZFyYOtx37NMWhR75IVZ2yqSCG42t4RZL7dpDd4jqDGf/AGl/4xP+olfBUZDjF6mR4O84D2/kTEoSpYzGYmWToGV7p87RGtUfaL/mV8THD6D3Ff6yV/3iO3Vn94v+ZXxMWik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AR" altLang="es-AR" sz="1800"/>
          </a:p>
        </p:txBody>
      </p:sp>
      <p:sp>
        <p:nvSpPr>
          <p:cNvPr id="4100" name="4 CuadroTexto"/>
          <p:cNvSpPr txBox="1">
            <a:spLocks noChangeArrowheads="1"/>
          </p:cNvSpPr>
          <p:nvPr/>
        </p:nvSpPr>
        <p:spPr bwMode="auto">
          <a:xfrm>
            <a:off x="1285875" y="35718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AR" altLang="es-AR" sz="1800"/>
          </a:p>
        </p:txBody>
      </p:sp>
      <p:sp>
        <p:nvSpPr>
          <p:cNvPr id="4101" name="5 CuadroTexto"/>
          <p:cNvSpPr txBox="1">
            <a:spLocks noChangeArrowheads="1"/>
          </p:cNvSpPr>
          <p:nvPr/>
        </p:nvSpPr>
        <p:spPr bwMode="auto">
          <a:xfrm>
            <a:off x="1357313" y="285750"/>
            <a:ext cx="62325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400" b="1">
                <a:solidFill>
                  <a:srgbClr val="0000CC"/>
                </a:solidFill>
              </a:rPr>
              <a:t>Contenido de Colesterol en los alimentos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solidFill>
                  <a:srgbClr val="0000CC"/>
                </a:solidFill>
              </a:rPr>
              <a:t>(Ejemplos)</a:t>
            </a:r>
            <a:endParaRPr lang="es-AR" altLang="es-AR" sz="2000" b="1">
              <a:solidFill>
                <a:srgbClr val="0000CC"/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857250" y="6286500"/>
            <a:ext cx="700722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Los alimentos de origen vegetal NO POSEEN Colesterol</a:t>
            </a:r>
            <a:endParaRPr lang="es-AR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1 Título"/>
          <p:cNvSpPr>
            <a:spLocks noGrp="1"/>
          </p:cNvSpPr>
          <p:nvPr>
            <p:ph type="title"/>
          </p:nvPr>
        </p:nvSpPr>
        <p:spPr>
          <a:xfrm>
            <a:off x="5286375" y="1357313"/>
            <a:ext cx="3643313" cy="47148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s-ES_tradn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s-ES_tradn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s-ES_tradn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s-ES_tradn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s-ES_tradn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s-ES_tradn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s-ES_tradn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s-ES_tradn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</a:t>
            </a:r>
            <a: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l Colesterol…</a:t>
            </a:r>
            <a:b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</a:br>
            <a: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/>
            </a:r>
            <a:b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</a:br>
            <a: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 ¿Cómo ingresa </a:t>
            </a:r>
            <a:b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</a:br>
            <a: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y sale </a:t>
            </a:r>
            <a:b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</a:br>
            <a: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del Hígado?</a:t>
            </a:r>
            <a:b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</a:br>
            <a: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/>
            </a:r>
            <a:b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</a:br>
            <a: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-</a:t>
            </a:r>
            <a:r>
              <a:rPr lang="es-ES_tradnl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En el hombre, el Colesterol</a:t>
            </a:r>
            <a:br>
              <a:rPr lang="es-ES_tradnl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</a:br>
            <a:r>
              <a:rPr lang="es-ES_tradnl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No se degrada </a:t>
            </a:r>
            <a:br>
              <a:rPr lang="es-ES_tradnl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</a:br>
            <a:r>
              <a:rPr lang="es-ES_tradnl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/>
            </a:r>
            <a:br>
              <a:rPr lang="es-ES_tradnl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</a:br>
            <a:r>
              <a:rPr lang="es-ES_tradnl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-Ingresos y egresos deben mantener un equilibrio</a:t>
            </a:r>
            <a:br>
              <a:rPr lang="es-ES_tradnl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</a:br>
            <a:r>
              <a:rPr lang="es-ES_tradn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/>
            </a:r>
            <a:br>
              <a:rPr lang="es-ES_tradn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</a:br>
            <a:r>
              <a:rPr lang="es-ES_tradn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/>
            </a:r>
            <a:br>
              <a:rPr lang="es-ES_tradn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</a:br>
            <a:r>
              <a:rPr lang="es-ES_tradn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/>
            </a:r>
            <a:br>
              <a:rPr lang="es-ES_tradn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</a:br>
            <a:endParaRPr lang="es-AR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7171" name="Picture 2" descr="escanear00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142875"/>
            <a:ext cx="3929062" cy="67151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CuadroTexto"/>
          <p:cNvSpPr txBox="1"/>
          <p:nvPr/>
        </p:nvSpPr>
        <p:spPr>
          <a:xfrm>
            <a:off x="5072063" y="285750"/>
            <a:ext cx="4071937" cy="954088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METABOLISMO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DEL COLESTEROL</a:t>
            </a:r>
            <a:endParaRPr lang="es-AR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CuadroTexto"/>
          <p:cNvSpPr txBox="1">
            <a:spLocks noChangeArrowheads="1"/>
          </p:cNvSpPr>
          <p:nvPr/>
        </p:nvSpPr>
        <p:spPr bwMode="auto">
          <a:xfrm>
            <a:off x="2071688" y="11430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AR" altLang="es-AR" sz="1800"/>
          </a:p>
        </p:txBody>
      </p:sp>
      <p:pic>
        <p:nvPicPr>
          <p:cNvPr id="9219" name="Picture 2" descr="Fig 21-30.GIF060                                               0000691BSumanas' Hard Drive            B4EBCDA7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2143125"/>
            <a:ext cx="57150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4 CuadroTexto"/>
          <p:cNvSpPr txBox="1">
            <a:spLocks noChangeArrowheads="1"/>
          </p:cNvSpPr>
          <p:nvPr/>
        </p:nvSpPr>
        <p:spPr bwMode="auto">
          <a:xfrm>
            <a:off x="6000750" y="207168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AR" altLang="es-AR" sz="1800"/>
          </a:p>
        </p:txBody>
      </p:sp>
      <p:sp>
        <p:nvSpPr>
          <p:cNvPr id="9221" name="Text Box 11"/>
          <p:cNvSpPr txBox="1">
            <a:spLocks noChangeArrowheads="1"/>
          </p:cNvSpPr>
          <p:nvPr/>
        </p:nvSpPr>
        <p:spPr bwMode="auto">
          <a:xfrm>
            <a:off x="5572125" y="4225925"/>
            <a:ext cx="3571875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ES" altLang="es-AR" sz="2000" b="1"/>
              <a:t>Los C negros derivan del grupo metilo del Acetato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es-ES" altLang="es-AR" sz="2000" b="1"/>
          </a:p>
          <a:p>
            <a:pPr algn="ctr">
              <a:spcBef>
                <a:spcPct val="0"/>
              </a:spcBef>
              <a:buFontTx/>
              <a:buNone/>
            </a:pPr>
            <a:r>
              <a:rPr lang="es-ES" altLang="es-AR" sz="2000" b="1">
                <a:solidFill>
                  <a:srgbClr val="FF3300"/>
                </a:solidFill>
              </a:rPr>
              <a:t>Los C rojos derivan del carboxilo del Acetato</a:t>
            </a:r>
            <a:endParaRPr lang="es-ES" altLang="es-AR" sz="2000" b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4500563" y="928688"/>
            <a:ext cx="4643437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Origen de los átomos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 C del Colesterol</a:t>
            </a:r>
            <a:endParaRPr lang="es-AR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1714500" y="2714625"/>
            <a:ext cx="1125538" cy="4000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000" b="1" dirty="0">
                <a:solidFill>
                  <a:srgbClr val="C00000"/>
                </a:solidFill>
                <a:latin typeface="+mn-lt"/>
                <a:cs typeface="+mn-cs"/>
              </a:rPr>
              <a:t>Acetato</a:t>
            </a:r>
            <a:endParaRPr lang="es-AR" sz="2000" b="1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3643313" y="5324475"/>
            <a:ext cx="1943100" cy="5238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800" b="1" dirty="0">
                <a:solidFill>
                  <a:srgbClr val="C00000"/>
                </a:solidFill>
                <a:latin typeface="+mn-lt"/>
                <a:cs typeface="+mn-cs"/>
              </a:rPr>
              <a:t>Colesterol</a:t>
            </a:r>
            <a:endParaRPr lang="es-AR" sz="2800" b="1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sp>
        <p:nvSpPr>
          <p:cNvPr id="9225" name="9 CuadroTexto"/>
          <p:cNvSpPr txBox="1">
            <a:spLocks noChangeArrowheads="1"/>
          </p:cNvSpPr>
          <p:nvPr/>
        </p:nvSpPr>
        <p:spPr bwMode="auto">
          <a:xfrm>
            <a:off x="714375" y="1214438"/>
            <a:ext cx="35956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1800" b="1"/>
              <a:t>Los 27 átomos de C provienen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1800" b="1"/>
              <a:t>de un único precursor</a:t>
            </a:r>
            <a:endParaRPr lang="es-AR" altLang="es-AR" sz="1800" b="1"/>
          </a:p>
        </p:txBody>
      </p:sp>
      <p:sp>
        <p:nvSpPr>
          <p:cNvPr id="11" name="10 Llamada con línea 3"/>
          <p:cNvSpPr/>
          <p:nvPr/>
        </p:nvSpPr>
        <p:spPr>
          <a:xfrm>
            <a:off x="714375" y="1214438"/>
            <a:ext cx="3643313" cy="642937"/>
          </a:xfrm>
          <a:prstGeom prst="borderCallout3">
            <a:avLst>
              <a:gd name="adj1" fmla="val 16627"/>
              <a:gd name="adj2" fmla="val 886"/>
              <a:gd name="adj3" fmla="val 16627"/>
              <a:gd name="adj4" fmla="val -16292"/>
              <a:gd name="adj5" fmla="val 100000"/>
              <a:gd name="adj6" fmla="val -16667"/>
              <a:gd name="adj7" fmla="val 200600"/>
              <a:gd name="adj8" fmla="val 22068"/>
            </a:avLst>
          </a:prstGeom>
          <a:noFill/>
          <a:ln w="3810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/>
          </a:p>
        </p:txBody>
      </p:sp>
      <p:sp>
        <p:nvSpPr>
          <p:cNvPr id="13" name="1 Título"/>
          <p:cNvSpPr txBox="1">
            <a:spLocks/>
          </p:cNvSpPr>
          <p:nvPr/>
        </p:nvSpPr>
        <p:spPr>
          <a:xfrm>
            <a:off x="0" y="142875"/>
            <a:ext cx="8929688" cy="642938"/>
          </a:xfrm>
          <a:prstGeom prst="rect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PE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BIOSÍNTESIS DE COLESTEROL</a:t>
            </a:r>
            <a:br>
              <a:rPr lang="es-PE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endParaRPr lang="es-PE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975"/>
            <a:ext cx="8686800" cy="1143000"/>
          </a:xfr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solidFill>
              <a:schemeClr val="accent2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ES" altLang="es-AR" sz="3200" b="1" smtClean="0"/>
              <a:t>Biosíntesis de ácidos grasos (palmítico) Características generales </a:t>
            </a:r>
          </a:p>
        </p:txBody>
      </p:sp>
      <p:sp>
        <p:nvSpPr>
          <p:cNvPr id="92163" name="Text Box 3" descr="Rombos punteados"/>
          <p:cNvSpPr txBox="1">
            <a:spLocks noChangeArrowheads="1"/>
          </p:cNvSpPr>
          <p:nvPr/>
        </p:nvSpPr>
        <p:spPr bwMode="auto">
          <a:xfrm>
            <a:off x="214313" y="1285875"/>
            <a:ext cx="8458200" cy="831850"/>
          </a:xfrm>
          <a:prstGeom prst="rect">
            <a:avLst/>
          </a:prstGeom>
          <a:pattFill prst="dotDmnd">
            <a:fgClr>
              <a:srgbClr val="B9D4FF"/>
            </a:fgClr>
            <a:bgClr>
              <a:srgbClr val="FFFFFF"/>
            </a:bgClr>
          </a:patt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>
                <a:latin typeface="Arial" charset="0"/>
              </a:rPr>
              <a:t>La biosíntesis de ácidos grasos (lipogénesis) de </a:t>
            </a:r>
            <a:r>
              <a:rPr lang="es-ES" altLang="es-AR" sz="2400" b="1">
                <a:solidFill>
                  <a:srgbClr val="C00000"/>
                </a:solidFill>
                <a:latin typeface="Arial" charset="0"/>
              </a:rPr>
              <a:t>hasta 16 átomos de C</a:t>
            </a:r>
            <a:r>
              <a:rPr lang="es-ES" altLang="es-AR" sz="2400" b="1">
                <a:latin typeface="Arial" charset="0"/>
              </a:rPr>
              <a:t> tiene lugar en el </a:t>
            </a:r>
            <a:r>
              <a:rPr lang="es-ES" altLang="es-AR" sz="2400" b="1">
                <a:solidFill>
                  <a:srgbClr val="C00000"/>
                </a:solidFill>
                <a:latin typeface="Arial" charset="0"/>
              </a:rPr>
              <a:t>CITOSOL</a:t>
            </a:r>
          </a:p>
        </p:txBody>
      </p:sp>
      <p:sp>
        <p:nvSpPr>
          <p:cNvPr id="92164" name="Text Box 4" descr="Rombos punteados"/>
          <p:cNvSpPr txBox="1">
            <a:spLocks noChangeArrowheads="1"/>
          </p:cNvSpPr>
          <p:nvPr/>
        </p:nvSpPr>
        <p:spPr bwMode="auto">
          <a:xfrm>
            <a:off x="250825" y="3141663"/>
            <a:ext cx="6629400" cy="466725"/>
          </a:xfrm>
          <a:prstGeom prst="rect">
            <a:avLst/>
          </a:prstGeom>
          <a:pattFill prst="dotDmnd">
            <a:fgClr>
              <a:srgbClr val="B9D4FF"/>
            </a:fgClr>
            <a:bgClr>
              <a:srgbClr val="FFFFFF"/>
            </a:bgClr>
          </a:patt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>
                <a:latin typeface="Arial" charset="0"/>
              </a:rPr>
              <a:t>Es un proceso endergónico: Utiliza  </a:t>
            </a:r>
            <a:r>
              <a:rPr lang="es-ES" altLang="es-AR" sz="2400" b="1">
                <a:solidFill>
                  <a:srgbClr val="C00000"/>
                </a:solidFill>
                <a:latin typeface="Arial" charset="0"/>
              </a:rPr>
              <a:t>ATP</a:t>
            </a: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4191000" y="3276600"/>
            <a:ext cx="2438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s-ES_tradnl" altLang="es-AR" sz="1800">
              <a:latin typeface="Arial" charset="0"/>
            </a:endParaRPr>
          </a:p>
        </p:txBody>
      </p:sp>
      <p:sp>
        <p:nvSpPr>
          <p:cNvPr id="92166" name="Text Box 6" descr="Rombos punteados"/>
          <p:cNvSpPr txBox="1">
            <a:spLocks noChangeArrowheads="1"/>
          </p:cNvSpPr>
          <p:nvPr/>
        </p:nvSpPr>
        <p:spPr bwMode="auto">
          <a:xfrm>
            <a:off x="250825" y="3789363"/>
            <a:ext cx="7315200" cy="830262"/>
          </a:xfrm>
          <a:prstGeom prst="rect">
            <a:avLst/>
          </a:prstGeom>
          <a:pattFill prst="dotDmnd">
            <a:fgClr>
              <a:srgbClr val="B9D4FF"/>
            </a:fgClr>
            <a:bgClr>
              <a:srgbClr val="FFFFFF"/>
            </a:bgClr>
          </a:patt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 dirty="0">
                <a:latin typeface="Arial" charset="0"/>
              </a:rPr>
              <a:t>Consume equivalentes de reducción : </a:t>
            </a:r>
            <a:r>
              <a:rPr lang="es-ES" altLang="es-AR" sz="2400" b="1" dirty="0">
                <a:solidFill>
                  <a:srgbClr val="C00000"/>
                </a:solidFill>
                <a:latin typeface="Arial" charset="0"/>
              </a:rPr>
              <a:t>NADPH </a:t>
            </a:r>
            <a:r>
              <a:rPr lang="es-ES" altLang="es-AR" sz="2400" dirty="0" smtClean="0">
                <a:latin typeface="Arial" charset="0"/>
              </a:rPr>
              <a:t>(proveniente de la Vía </a:t>
            </a:r>
            <a:r>
              <a:rPr lang="es-ES" altLang="es-AR" sz="2400" dirty="0">
                <a:latin typeface="Arial" charset="0"/>
              </a:rPr>
              <a:t>de las Pentosas)</a:t>
            </a:r>
          </a:p>
        </p:txBody>
      </p:sp>
      <p:sp>
        <p:nvSpPr>
          <p:cNvPr id="92168" name="Text Box 8" descr="Rombos punteados"/>
          <p:cNvSpPr txBox="1">
            <a:spLocks noChangeArrowheads="1"/>
          </p:cNvSpPr>
          <p:nvPr/>
        </p:nvSpPr>
        <p:spPr bwMode="auto">
          <a:xfrm>
            <a:off x="214313" y="2214563"/>
            <a:ext cx="8678862" cy="830262"/>
          </a:xfrm>
          <a:prstGeom prst="rect">
            <a:avLst/>
          </a:prstGeom>
          <a:pattFill prst="dotDmnd">
            <a:fgClr>
              <a:srgbClr val="B9D4FF"/>
            </a:fgClr>
            <a:bgClr>
              <a:srgbClr val="FFFFFF"/>
            </a:bgClr>
          </a:patt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>
                <a:latin typeface="Arial" charset="0"/>
              </a:rPr>
              <a:t>Es muy activa en hígado, glándula mamaria en lactancia, tejido adiposo</a:t>
            </a:r>
          </a:p>
        </p:txBody>
      </p:sp>
      <p:sp>
        <p:nvSpPr>
          <p:cNvPr id="92169" name="Text Box 9" descr="Rombos punteados"/>
          <p:cNvSpPr txBox="1">
            <a:spLocks noChangeArrowheads="1"/>
          </p:cNvSpPr>
          <p:nvPr/>
        </p:nvSpPr>
        <p:spPr bwMode="auto">
          <a:xfrm>
            <a:off x="250825" y="4834483"/>
            <a:ext cx="8569325" cy="466725"/>
          </a:xfrm>
          <a:prstGeom prst="rect">
            <a:avLst/>
          </a:prstGeom>
          <a:pattFill prst="dotDmnd">
            <a:fgClr>
              <a:srgbClr val="B9D4FF"/>
            </a:fgClr>
            <a:bgClr>
              <a:srgbClr val="FFFFFF"/>
            </a:bgClr>
          </a:patt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>
                <a:latin typeface="Arial" charset="0"/>
              </a:rPr>
              <a:t>Comienza a sintetizarse </a:t>
            </a:r>
            <a:r>
              <a:rPr lang="es-ES" altLang="es-AR" sz="2400" b="1">
                <a:solidFill>
                  <a:srgbClr val="C00000"/>
                </a:solidFill>
                <a:latin typeface="Arial" charset="0"/>
              </a:rPr>
              <a:t>a partir del C 16 y finaliza en C1</a:t>
            </a:r>
          </a:p>
        </p:txBody>
      </p:sp>
      <p:sp>
        <p:nvSpPr>
          <p:cNvPr id="92171" name="Text Box 11" descr="Rombos punteados"/>
          <p:cNvSpPr txBox="1">
            <a:spLocks noChangeArrowheads="1"/>
          </p:cNvSpPr>
          <p:nvPr/>
        </p:nvSpPr>
        <p:spPr bwMode="auto">
          <a:xfrm>
            <a:off x="250825" y="5445125"/>
            <a:ext cx="8569325" cy="831850"/>
          </a:xfrm>
          <a:prstGeom prst="rect">
            <a:avLst/>
          </a:prstGeom>
          <a:pattFill prst="dotDmnd">
            <a:fgClr>
              <a:srgbClr val="B9D4FF"/>
            </a:fgClr>
            <a:bgClr>
              <a:srgbClr val="FFFFFF"/>
            </a:bgClr>
          </a:patt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>
                <a:latin typeface="Arial" charset="0"/>
              </a:rPr>
              <a:t>Interviene un complejo multienzimático: </a:t>
            </a:r>
            <a:r>
              <a:rPr lang="es-ES" altLang="es-AR" sz="2400" b="1">
                <a:solidFill>
                  <a:srgbClr val="C00000"/>
                </a:solidFill>
                <a:latin typeface="Arial" charset="0"/>
              </a:rPr>
              <a:t>Acido graso sintasa</a:t>
            </a:r>
          </a:p>
        </p:txBody>
      </p:sp>
    </p:spTree>
    <p:extLst>
      <p:ext uri="{BB962C8B-B14F-4D97-AF65-F5344CB8AC3E}">
        <p14:creationId xmlns:p14="http://schemas.microsoft.com/office/powerpoint/2010/main" val="123493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2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2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2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2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2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2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2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2" grpId="0" animBg="1"/>
      <p:bldP spid="92163" grpId="0" animBg="1"/>
      <p:bldP spid="92164" grpId="0" animBg="1"/>
      <p:bldP spid="92166" grpId="0" animBg="1"/>
      <p:bldP spid="92168" grpId="0" animBg="1"/>
      <p:bldP spid="92169" grpId="0" animBg="1"/>
      <p:bldP spid="9217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2 CuadroTexto"/>
          <p:cNvSpPr txBox="1">
            <a:spLocks noChangeArrowheads="1"/>
          </p:cNvSpPr>
          <p:nvPr/>
        </p:nvSpPr>
        <p:spPr bwMode="auto">
          <a:xfrm>
            <a:off x="214312" y="1556792"/>
            <a:ext cx="8501063" cy="3970318"/>
          </a:xfrm>
          <a:prstGeom prst="rect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es-PE" altLang="es-AR" sz="2800" b="1" dirty="0"/>
              <a:t>Todos los átomos de carbono del colesterol provienen del </a:t>
            </a:r>
            <a:r>
              <a:rPr lang="es-PE" altLang="es-AR" sz="2800" b="1" dirty="0">
                <a:solidFill>
                  <a:srgbClr val="C00000"/>
                </a:solidFill>
              </a:rPr>
              <a:t>grupo acetilo </a:t>
            </a:r>
            <a:r>
              <a:rPr lang="es-PE" altLang="es-AR" sz="2800" b="1" dirty="0"/>
              <a:t>de un </a:t>
            </a:r>
            <a:r>
              <a:rPr lang="es-PE" altLang="es-AR" sz="2800" b="1" dirty="0" err="1"/>
              <a:t>Acil-CoA</a:t>
            </a:r>
            <a:endParaRPr lang="es-PE" altLang="es-AR" sz="2800" b="1" dirty="0"/>
          </a:p>
          <a:p>
            <a:pPr eaLnBrk="1" hangingPunct="1">
              <a:spcBef>
                <a:spcPct val="0"/>
              </a:spcBef>
              <a:buFontTx/>
              <a:buChar char="-"/>
            </a:pPr>
            <a:endParaRPr lang="es-PE" altLang="es-AR" sz="2800" b="1" dirty="0"/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es-PE" altLang="es-AR" sz="2800" b="1" dirty="0" smtClean="0"/>
              <a:t>El </a:t>
            </a:r>
            <a:r>
              <a:rPr lang="es-PE" altLang="es-AR" sz="2800" b="1" dirty="0"/>
              <a:t>agente reductor en las reacciones de biosíntesis es el </a:t>
            </a:r>
            <a:r>
              <a:rPr lang="es-PE" altLang="es-AR" sz="2800" b="1" dirty="0">
                <a:solidFill>
                  <a:srgbClr val="C00000"/>
                </a:solidFill>
              </a:rPr>
              <a:t>NADPH</a:t>
            </a:r>
          </a:p>
          <a:p>
            <a:pPr eaLnBrk="1" hangingPunct="1">
              <a:spcBef>
                <a:spcPct val="0"/>
              </a:spcBef>
              <a:buFontTx/>
              <a:buChar char="-"/>
            </a:pPr>
            <a:endParaRPr lang="es-PE" altLang="es-AR" sz="2800" b="1" dirty="0">
              <a:solidFill>
                <a:srgbClr val="C0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PE" altLang="es-AR" sz="2800" b="1" dirty="0"/>
              <a:t>- Los tejidos más activos en esta síntesis son: hígado, intestino, corteza suprarrenal, gónadas, músculo, piel y tejido adiposo</a:t>
            </a:r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0" y="142875"/>
            <a:ext cx="8929688" cy="642938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PE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BIOSÍNTESIS DE COLESTEROL</a:t>
            </a:r>
            <a:br>
              <a:rPr lang="es-PE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endParaRPr lang="es-PE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  <a:solidFill>
            <a:srgbClr val="00B0F0"/>
          </a:solidFill>
        </p:spPr>
        <p:txBody>
          <a:bodyPr/>
          <a:lstStyle/>
          <a:p>
            <a:r>
              <a:rPr lang="es-AR" b="1" dirty="0" smtClean="0"/>
              <a:t>Síntesis de colesterol</a:t>
            </a:r>
            <a:endParaRPr lang="es-AR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s-AR" sz="3600" dirty="0" smtClean="0"/>
              <a:t>Se divide en tres fases:</a:t>
            </a:r>
          </a:p>
          <a:p>
            <a:r>
              <a:rPr lang="es-AR" sz="3600" dirty="0" smtClean="0"/>
              <a:t>Síntesis de </a:t>
            </a:r>
            <a:r>
              <a:rPr lang="es-AR" sz="3600" dirty="0" err="1" smtClean="0"/>
              <a:t>isoprenos</a:t>
            </a:r>
            <a:r>
              <a:rPr lang="es-AR" sz="3600" dirty="0" smtClean="0"/>
              <a:t> activados</a:t>
            </a:r>
          </a:p>
          <a:p>
            <a:r>
              <a:rPr lang="es-AR" sz="3600" dirty="0" smtClean="0"/>
              <a:t>Condensación de los </a:t>
            </a:r>
            <a:r>
              <a:rPr lang="es-AR" sz="3600" dirty="0" err="1" smtClean="0"/>
              <a:t>isoprenos</a:t>
            </a:r>
            <a:r>
              <a:rPr lang="es-AR" sz="3600" dirty="0" smtClean="0"/>
              <a:t> para formar </a:t>
            </a:r>
            <a:r>
              <a:rPr lang="es-AR" sz="3600" dirty="0" err="1" smtClean="0"/>
              <a:t>escualeno</a:t>
            </a:r>
            <a:r>
              <a:rPr lang="es-AR" sz="3600" dirty="0" smtClean="0"/>
              <a:t>.</a:t>
            </a:r>
          </a:p>
          <a:p>
            <a:r>
              <a:rPr lang="es-AR" sz="3600" dirty="0" smtClean="0"/>
              <a:t>Conversión del </a:t>
            </a:r>
            <a:r>
              <a:rPr lang="es-AR" sz="3600" dirty="0" err="1" smtClean="0"/>
              <a:t>escualeno</a:t>
            </a:r>
            <a:r>
              <a:rPr lang="es-AR" sz="3600" dirty="0" smtClean="0"/>
              <a:t> en colesterol</a:t>
            </a:r>
            <a:endParaRPr lang="es-AR" sz="3600" dirty="0"/>
          </a:p>
        </p:txBody>
      </p:sp>
    </p:spTree>
    <p:extLst>
      <p:ext uri="{BB962C8B-B14F-4D97-AF65-F5344CB8AC3E}">
        <p14:creationId xmlns:p14="http://schemas.microsoft.com/office/powerpoint/2010/main" val="551872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3 Marcador de contenido"/>
          <p:cNvSpPr>
            <a:spLocks noGrp="1"/>
          </p:cNvSpPr>
          <p:nvPr>
            <p:ph idx="1"/>
          </p:nvPr>
        </p:nvSpPr>
        <p:spPr>
          <a:xfrm>
            <a:off x="214313" y="714375"/>
            <a:ext cx="8572500" cy="5162897"/>
          </a:xfrm>
          <a:solidFill>
            <a:srgbClr val="EAEAEA"/>
          </a:solidFill>
        </p:spPr>
        <p:txBody>
          <a:bodyPr/>
          <a:lstStyle/>
          <a:p>
            <a:pPr marL="0" indent="0" eaLnBrk="1" hangingPunct="1">
              <a:buNone/>
            </a:pPr>
            <a:r>
              <a:rPr lang="es-AR" altLang="es-AR" b="1" dirty="0" smtClean="0"/>
              <a:t>Fase I</a:t>
            </a:r>
            <a:endParaRPr lang="es-AR" altLang="es-AR" b="1" dirty="0" smtClean="0">
              <a:solidFill>
                <a:srgbClr val="C00000"/>
              </a:solidFill>
            </a:endParaRPr>
          </a:p>
          <a:p>
            <a:pPr eaLnBrk="1" hangingPunct="1"/>
            <a:r>
              <a:rPr lang="es-AR" altLang="es-AR" sz="2800" b="1" dirty="0" smtClean="0">
                <a:solidFill>
                  <a:srgbClr val="C00000"/>
                </a:solidFill>
              </a:rPr>
              <a:t>1</a:t>
            </a:r>
            <a:r>
              <a:rPr lang="es-AR" altLang="es-AR" sz="2800" dirty="0" smtClean="0">
                <a:solidFill>
                  <a:srgbClr val="0000CC"/>
                </a:solidFill>
              </a:rPr>
              <a:t>.- </a:t>
            </a:r>
            <a:r>
              <a:rPr lang="es-AR" altLang="es-AR" sz="2800" dirty="0" smtClean="0"/>
              <a:t>Formación de </a:t>
            </a:r>
            <a:r>
              <a:rPr lang="es-AR" altLang="es-AR" sz="2800" b="1" dirty="0" err="1" smtClean="0">
                <a:solidFill>
                  <a:srgbClr val="0000CC"/>
                </a:solidFill>
              </a:rPr>
              <a:t>Hidroximetil</a:t>
            </a:r>
            <a:r>
              <a:rPr lang="es-AR" altLang="es-AR" sz="2800" b="1" dirty="0" smtClean="0">
                <a:solidFill>
                  <a:srgbClr val="0000CC"/>
                </a:solidFill>
              </a:rPr>
              <a:t> </a:t>
            </a:r>
            <a:r>
              <a:rPr lang="es-AR" altLang="es-AR" sz="2800" b="1" dirty="0" err="1" smtClean="0">
                <a:solidFill>
                  <a:srgbClr val="0000CC"/>
                </a:solidFill>
              </a:rPr>
              <a:t>glutaril-CoA</a:t>
            </a:r>
            <a:r>
              <a:rPr lang="es-AR" altLang="es-AR" sz="2800" b="1" dirty="0" smtClean="0">
                <a:solidFill>
                  <a:srgbClr val="0000CC"/>
                </a:solidFill>
              </a:rPr>
              <a:t> (HMG-</a:t>
            </a:r>
            <a:r>
              <a:rPr lang="es-AR" altLang="es-AR" sz="2800" b="1" dirty="0" err="1" smtClean="0">
                <a:solidFill>
                  <a:srgbClr val="0000CC"/>
                </a:solidFill>
              </a:rPr>
              <a:t>CoA</a:t>
            </a:r>
            <a:r>
              <a:rPr lang="es-AR" altLang="es-AR" sz="2800" b="1" dirty="0" smtClean="0">
                <a:solidFill>
                  <a:srgbClr val="0000CC"/>
                </a:solidFill>
              </a:rPr>
              <a:t>)</a:t>
            </a:r>
            <a:r>
              <a:rPr lang="es-AR" altLang="es-AR" sz="2800" dirty="0"/>
              <a:t> (6 Carbonos</a:t>
            </a:r>
            <a:r>
              <a:rPr lang="es-AR" altLang="es-AR" sz="2800" dirty="0" smtClean="0"/>
              <a:t>)</a:t>
            </a:r>
            <a:r>
              <a:rPr lang="es-AR" altLang="es-AR" sz="2800" b="1" dirty="0" smtClean="0">
                <a:solidFill>
                  <a:srgbClr val="0000CC"/>
                </a:solidFill>
              </a:rPr>
              <a:t> </a:t>
            </a:r>
            <a:r>
              <a:rPr lang="es-AR" altLang="es-AR" sz="2800" dirty="0" smtClean="0"/>
              <a:t>a  </a:t>
            </a:r>
            <a:r>
              <a:rPr lang="es-AR" altLang="es-AR" sz="2800" dirty="0" smtClean="0"/>
              <a:t>partir </a:t>
            </a:r>
            <a:r>
              <a:rPr lang="es-AR" altLang="es-AR" sz="2800" dirty="0" smtClean="0"/>
              <a:t>de Acetil-</a:t>
            </a:r>
            <a:r>
              <a:rPr lang="es-AR" altLang="es-AR" sz="2800" dirty="0" err="1" smtClean="0"/>
              <a:t>CoA</a:t>
            </a:r>
            <a:r>
              <a:rPr lang="es-AR" altLang="es-AR" sz="2800" dirty="0" smtClean="0"/>
              <a:t> (2 Carbonos).</a:t>
            </a:r>
          </a:p>
          <a:p>
            <a:pPr marL="0" indent="0" eaLnBrk="1" hangingPunct="1">
              <a:buNone/>
            </a:pPr>
            <a:endParaRPr lang="es-AR" altLang="es-AR" sz="2800" dirty="0" smtClean="0">
              <a:solidFill>
                <a:srgbClr val="0000CC"/>
              </a:solidFill>
            </a:endParaRPr>
          </a:p>
          <a:p>
            <a:pPr eaLnBrk="1" hangingPunct="1"/>
            <a:r>
              <a:rPr lang="es-AR" altLang="es-AR" sz="2800" b="1" dirty="0" smtClean="0">
                <a:solidFill>
                  <a:srgbClr val="C00000"/>
                </a:solidFill>
              </a:rPr>
              <a:t>2</a:t>
            </a:r>
            <a:r>
              <a:rPr lang="es-AR" altLang="es-AR" sz="2800" dirty="0" smtClean="0">
                <a:solidFill>
                  <a:srgbClr val="0000CC"/>
                </a:solidFill>
              </a:rPr>
              <a:t>.- </a:t>
            </a:r>
            <a:r>
              <a:rPr lang="es-AR" altLang="es-AR" sz="2800" dirty="0" smtClean="0"/>
              <a:t>Reducción de HMG-</a:t>
            </a:r>
            <a:r>
              <a:rPr lang="es-AR" altLang="es-AR" sz="2800" dirty="0" err="1" smtClean="0"/>
              <a:t>CoA</a:t>
            </a:r>
            <a:r>
              <a:rPr lang="es-AR" altLang="es-AR" sz="2800" dirty="0" smtClean="0"/>
              <a:t> a </a:t>
            </a:r>
            <a:r>
              <a:rPr lang="es-ES_tradnl" altLang="es-AR" sz="2800" b="1" dirty="0" smtClean="0">
                <a:solidFill>
                  <a:srgbClr val="0000CC"/>
                </a:solidFill>
              </a:rPr>
              <a:t>Acido </a:t>
            </a:r>
            <a:r>
              <a:rPr lang="es-ES_tradnl" altLang="es-AR" sz="2800" b="1" dirty="0" err="1" smtClean="0">
                <a:solidFill>
                  <a:srgbClr val="0000CC"/>
                </a:solidFill>
              </a:rPr>
              <a:t>Mevalónico</a:t>
            </a:r>
            <a:r>
              <a:rPr lang="es-ES_tradnl" altLang="es-AR" sz="2800" b="1" dirty="0" smtClean="0">
                <a:solidFill>
                  <a:srgbClr val="0000CC"/>
                </a:solidFill>
              </a:rPr>
              <a:t> (</a:t>
            </a:r>
            <a:r>
              <a:rPr lang="es-ES_tradnl" altLang="es-AR" sz="2800" b="1" dirty="0" err="1" smtClean="0">
                <a:solidFill>
                  <a:srgbClr val="0000CC"/>
                </a:solidFill>
              </a:rPr>
              <a:t>Mevalonato</a:t>
            </a:r>
            <a:r>
              <a:rPr lang="es-ES_tradnl" altLang="es-AR" sz="2800" b="1" dirty="0" smtClean="0">
                <a:solidFill>
                  <a:srgbClr val="0000CC"/>
                </a:solidFill>
              </a:rPr>
              <a:t>) </a:t>
            </a:r>
            <a:r>
              <a:rPr lang="es-ES_tradnl" altLang="es-AR" sz="2800" dirty="0" smtClean="0">
                <a:solidFill>
                  <a:srgbClr val="0000CC"/>
                </a:solidFill>
              </a:rPr>
              <a:t>(6C) </a:t>
            </a:r>
            <a:r>
              <a:rPr lang="es-ES_tradnl" altLang="es-AR" sz="2800" dirty="0" smtClean="0"/>
              <a:t>por la </a:t>
            </a:r>
            <a:r>
              <a:rPr lang="es-ES_tradnl" altLang="es-AR" sz="2800" b="1" i="1" dirty="0" smtClean="0">
                <a:solidFill>
                  <a:srgbClr val="FF0000"/>
                </a:solidFill>
              </a:rPr>
              <a:t>HMG </a:t>
            </a:r>
            <a:r>
              <a:rPr lang="es-ES_tradnl" altLang="es-AR" sz="2800" b="1" i="1" dirty="0" err="1" smtClean="0">
                <a:solidFill>
                  <a:srgbClr val="FF0000"/>
                </a:solidFill>
              </a:rPr>
              <a:t>CoA</a:t>
            </a:r>
            <a:r>
              <a:rPr lang="es-ES_tradnl" altLang="es-AR" sz="2800" b="1" i="1" dirty="0" smtClean="0">
                <a:solidFill>
                  <a:srgbClr val="FF0000"/>
                </a:solidFill>
              </a:rPr>
              <a:t> </a:t>
            </a:r>
            <a:r>
              <a:rPr lang="es-ES_tradnl" altLang="es-AR" sz="2800" b="1" i="1" dirty="0" err="1" smtClean="0">
                <a:solidFill>
                  <a:srgbClr val="FF0000"/>
                </a:solidFill>
              </a:rPr>
              <a:t>Reductasa</a:t>
            </a:r>
            <a:endParaRPr lang="es-AR" altLang="es-AR" sz="2800" b="1" i="1" dirty="0" smtClean="0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AR" altLang="es-AR" sz="2800" dirty="0" smtClean="0">
              <a:solidFill>
                <a:srgbClr val="0000CC"/>
              </a:solidFill>
            </a:endParaRPr>
          </a:p>
          <a:p>
            <a:pPr eaLnBrk="1" hangingPunct="1"/>
            <a:r>
              <a:rPr lang="es-AR" altLang="es-AR" sz="2800" b="1" dirty="0" smtClean="0">
                <a:solidFill>
                  <a:srgbClr val="C00000"/>
                </a:solidFill>
              </a:rPr>
              <a:t>3</a:t>
            </a:r>
            <a:r>
              <a:rPr lang="es-AR" altLang="es-AR" sz="2800" dirty="0" smtClean="0">
                <a:solidFill>
                  <a:srgbClr val="0000CC"/>
                </a:solidFill>
              </a:rPr>
              <a:t>.- </a:t>
            </a:r>
            <a:r>
              <a:rPr lang="es-AR" altLang="es-AR" sz="2800" dirty="0" smtClean="0"/>
              <a:t>Fosforilación y </a:t>
            </a:r>
            <a:r>
              <a:rPr lang="es-AR" altLang="es-AR" sz="2800" dirty="0" err="1" smtClean="0"/>
              <a:t>descarboxilación</a:t>
            </a:r>
            <a:r>
              <a:rPr lang="es-AR" altLang="es-AR" sz="2800" dirty="0" smtClean="0"/>
              <a:t> de </a:t>
            </a:r>
            <a:r>
              <a:rPr lang="es-AR" altLang="es-AR" sz="2800" dirty="0" err="1" smtClean="0"/>
              <a:t>Mevalonato</a:t>
            </a:r>
            <a:r>
              <a:rPr lang="es-AR" altLang="es-AR" sz="2800" dirty="0" smtClean="0"/>
              <a:t> para </a:t>
            </a:r>
            <a:r>
              <a:rPr lang="es-AR" altLang="es-AR" sz="2800" dirty="0" smtClean="0">
                <a:solidFill>
                  <a:srgbClr val="0000CC"/>
                </a:solidFill>
              </a:rPr>
              <a:t>dar </a:t>
            </a:r>
            <a:r>
              <a:rPr lang="es-ES_tradnl" altLang="es-AR" sz="2800" b="1" dirty="0" err="1" smtClean="0">
                <a:solidFill>
                  <a:srgbClr val="0000CC"/>
                </a:solidFill>
              </a:rPr>
              <a:t>Isopentenil</a:t>
            </a:r>
            <a:r>
              <a:rPr lang="es-ES_tradnl" altLang="es-AR" sz="2800" b="1" dirty="0" smtClean="0">
                <a:solidFill>
                  <a:srgbClr val="0000CC"/>
                </a:solidFill>
              </a:rPr>
              <a:t>-pirofosfato (IPP)</a:t>
            </a:r>
          </a:p>
          <a:p>
            <a:pPr eaLnBrk="1" hangingPunct="1">
              <a:buFont typeface="Arial" charset="0"/>
              <a:buNone/>
            </a:pPr>
            <a:r>
              <a:rPr lang="es-ES_tradnl" altLang="es-AR" sz="2800" b="1" dirty="0" smtClean="0">
                <a:solidFill>
                  <a:srgbClr val="C00000"/>
                </a:solidFill>
              </a:rPr>
              <a:t>	</a:t>
            </a:r>
            <a:endParaRPr lang="es-AR" altLang="es-AR" sz="2800" b="1" dirty="0" smtClean="0">
              <a:solidFill>
                <a:srgbClr val="0000CC"/>
              </a:solidFill>
            </a:endParaRPr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0" y="142875"/>
            <a:ext cx="8929688" cy="642938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PE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BIOSÍNTESIS DE COLESTEROL</a:t>
            </a:r>
            <a:br>
              <a:rPr lang="es-PE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endParaRPr lang="es-PE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1835696" y="5301208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400" b="1" dirty="0" smtClean="0"/>
              <a:t>Acetatos		IPP</a:t>
            </a:r>
            <a:endParaRPr lang="es-AR" sz="2400" b="1" dirty="0"/>
          </a:p>
        </p:txBody>
      </p:sp>
      <p:cxnSp>
        <p:nvCxnSpPr>
          <p:cNvPr id="4" name="3 Conector recto de flecha"/>
          <p:cNvCxnSpPr/>
          <p:nvPr/>
        </p:nvCxnSpPr>
        <p:spPr>
          <a:xfrm>
            <a:off x="3563888" y="5570425"/>
            <a:ext cx="648072" cy="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65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 animBg="1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3351"/>
            <a:ext cx="5120998" cy="6708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Rectángulo redondeado"/>
          <p:cNvSpPr/>
          <p:nvPr/>
        </p:nvSpPr>
        <p:spPr>
          <a:xfrm>
            <a:off x="1979712" y="33351"/>
            <a:ext cx="1440160" cy="515329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5" name="4 Rectángulo redondeado"/>
          <p:cNvSpPr/>
          <p:nvPr/>
        </p:nvSpPr>
        <p:spPr>
          <a:xfrm>
            <a:off x="2339752" y="3212976"/>
            <a:ext cx="1080120" cy="648072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6" name="5 Flecha derecha"/>
          <p:cNvSpPr/>
          <p:nvPr/>
        </p:nvSpPr>
        <p:spPr>
          <a:xfrm>
            <a:off x="1331640" y="3387359"/>
            <a:ext cx="648072" cy="32403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7" name="6 Elipse"/>
          <p:cNvSpPr/>
          <p:nvPr/>
        </p:nvSpPr>
        <p:spPr>
          <a:xfrm>
            <a:off x="4139952" y="3212976"/>
            <a:ext cx="864096" cy="498419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824818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08685"/>
            <a:ext cx="3652004" cy="5988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5148064" y="980728"/>
            <a:ext cx="3096344" cy="12003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AR" dirty="0" smtClean="0">
                <a:latin typeface="Arial Black" panose="020B0A04020102020204" pitchFamily="34" charset="0"/>
              </a:rPr>
              <a:t>FASE II: Condensación de los </a:t>
            </a:r>
            <a:r>
              <a:rPr lang="es-AR" dirty="0" err="1" smtClean="0">
                <a:latin typeface="Arial Black" panose="020B0A04020102020204" pitchFamily="34" charset="0"/>
              </a:rPr>
              <a:t>isoprenos</a:t>
            </a:r>
            <a:r>
              <a:rPr lang="es-AR" dirty="0" smtClean="0">
                <a:latin typeface="Arial Black" panose="020B0A04020102020204" pitchFamily="34" charset="0"/>
              </a:rPr>
              <a:t> activos (5C) para dar </a:t>
            </a:r>
            <a:r>
              <a:rPr lang="es-AR" dirty="0" err="1" smtClean="0">
                <a:latin typeface="Arial Black" panose="020B0A04020102020204" pitchFamily="34" charset="0"/>
              </a:rPr>
              <a:t>escualeno</a:t>
            </a:r>
            <a:r>
              <a:rPr lang="es-AR" dirty="0" smtClean="0">
                <a:latin typeface="Arial Black" panose="020B0A04020102020204" pitchFamily="34" charset="0"/>
              </a:rPr>
              <a:t> (30C)</a:t>
            </a:r>
            <a:endParaRPr lang="es-AR" dirty="0">
              <a:latin typeface="Arial Black" panose="020B0A04020102020204" pitchFamily="34" charset="0"/>
            </a:endParaRPr>
          </a:p>
        </p:txBody>
      </p:sp>
      <p:sp>
        <p:nvSpPr>
          <p:cNvPr id="3" name="2 Elipse"/>
          <p:cNvSpPr/>
          <p:nvPr/>
        </p:nvSpPr>
        <p:spPr>
          <a:xfrm>
            <a:off x="2437562" y="5085184"/>
            <a:ext cx="1198334" cy="648072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46438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214313" y="1000125"/>
            <a:ext cx="4645719" cy="480131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400" b="1" dirty="0" smtClean="0">
                <a:solidFill>
                  <a:srgbClr val="C00000"/>
                </a:solidFill>
                <a:latin typeface="+mn-lt"/>
                <a:cs typeface="+mn-cs"/>
              </a:rPr>
              <a:t>FASE </a:t>
            </a:r>
            <a:r>
              <a:rPr lang="es-ES_tradnl" sz="2400" b="1" dirty="0">
                <a:solidFill>
                  <a:srgbClr val="C00000"/>
                </a:solidFill>
                <a:latin typeface="+mn-lt"/>
                <a:cs typeface="+mn-cs"/>
              </a:rPr>
              <a:t>I</a:t>
            </a:r>
            <a:r>
              <a:rPr lang="es-ES_tradnl" sz="2400" b="1" dirty="0" smtClean="0">
                <a:solidFill>
                  <a:srgbClr val="C00000"/>
                </a:solidFill>
                <a:latin typeface="+mn-lt"/>
                <a:cs typeface="+mn-cs"/>
              </a:rPr>
              <a:t>II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AR" sz="24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AR" sz="2400" b="1" dirty="0">
                <a:solidFill>
                  <a:srgbClr val="FF0000"/>
                </a:solidFill>
                <a:latin typeface="+mn-lt"/>
                <a:cs typeface="+mn-cs"/>
              </a:rPr>
              <a:t>8-</a:t>
            </a:r>
            <a:r>
              <a:rPr lang="es-AR" sz="2400" b="1" dirty="0">
                <a:latin typeface="+mn-lt"/>
                <a:cs typeface="+mn-cs"/>
              </a:rPr>
              <a:t>Ciclación de </a:t>
            </a:r>
            <a:r>
              <a:rPr lang="es-AR" sz="2400" b="1" dirty="0" err="1">
                <a:latin typeface="+mn-lt"/>
                <a:cs typeface="+mn-cs"/>
              </a:rPr>
              <a:t>escualeno</a:t>
            </a:r>
            <a:r>
              <a:rPr lang="es-AR" sz="2400" b="1" dirty="0">
                <a:latin typeface="+mn-lt"/>
                <a:cs typeface="+mn-cs"/>
              </a:rPr>
              <a:t> a </a:t>
            </a:r>
            <a:r>
              <a:rPr lang="es-AR" sz="2400" b="1" dirty="0">
                <a:solidFill>
                  <a:srgbClr val="0000CC"/>
                </a:solidFill>
                <a:latin typeface="+mn-lt"/>
                <a:cs typeface="+mn-cs"/>
              </a:rPr>
              <a:t>LANOSTEROL </a:t>
            </a:r>
            <a:r>
              <a:rPr lang="es-AR" sz="2400" b="1" dirty="0">
                <a:latin typeface="+mn-lt"/>
                <a:cs typeface="+mn-cs"/>
              </a:rPr>
              <a:t>(30C) mediante la </a:t>
            </a:r>
            <a:r>
              <a:rPr lang="es-AR" sz="2400" b="1" dirty="0" err="1">
                <a:latin typeface="+mn-lt"/>
                <a:cs typeface="+mn-cs"/>
              </a:rPr>
              <a:t>escualeno</a:t>
            </a:r>
            <a:r>
              <a:rPr lang="es-AR" sz="2400" b="1" dirty="0">
                <a:latin typeface="+mn-lt"/>
                <a:cs typeface="+mn-cs"/>
              </a:rPr>
              <a:t> </a:t>
            </a:r>
            <a:r>
              <a:rPr lang="es-AR" sz="2400" b="1" dirty="0" err="1">
                <a:latin typeface="+mn-lt"/>
                <a:cs typeface="+mn-cs"/>
              </a:rPr>
              <a:t>monooxigenasa</a:t>
            </a:r>
            <a:endParaRPr lang="es-AR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AR" sz="2400" b="1" dirty="0">
                <a:latin typeface="+mn-lt"/>
                <a:cs typeface="+mn-cs"/>
              </a:rPr>
              <a:t> </a:t>
            </a:r>
            <a:endParaRPr lang="es-AR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AR" sz="2400" b="1" dirty="0">
                <a:solidFill>
                  <a:srgbClr val="FF0000"/>
                </a:solidFill>
                <a:latin typeface="+mn-lt"/>
                <a:cs typeface="+mn-cs"/>
              </a:rPr>
              <a:t>9-</a:t>
            </a:r>
            <a:r>
              <a:rPr lang="es-AR" sz="2400" b="1" dirty="0">
                <a:latin typeface="+mn-lt"/>
                <a:cs typeface="+mn-cs"/>
              </a:rPr>
              <a:t>Conversión de </a:t>
            </a:r>
            <a:r>
              <a:rPr lang="es-AR" sz="2400" b="1" dirty="0" err="1">
                <a:latin typeface="+mn-lt"/>
                <a:cs typeface="+mn-cs"/>
              </a:rPr>
              <a:t>lanosterol</a:t>
            </a:r>
            <a:r>
              <a:rPr lang="es-AR" sz="2400" b="1" dirty="0">
                <a:latin typeface="+mn-lt"/>
                <a:cs typeface="+mn-cs"/>
              </a:rPr>
              <a:t> a </a:t>
            </a:r>
            <a:r>
              <a:rPr lang="es-AR" sz="2400" b="1" dirty="0">
                <a:solidFill>
                  <a:srgbClr val="0000CC"/>
                </a:solidFill>
                <a:latin typeface="+mn-lt"/>
                <a:cs typeface="+mn-cs"/>
              </a:rPr>
              <a:t>COLESTEROL </a:t>
            </a:r>
            <a:r>
              <a:rPr lang="es-AR" sz="2400" b="1" dirty="0">
                <a:latin typeface="+mn-lt"/>
                <a:cs typeface="+mn-cs"/>
              </a:rPr>
              <a:t>(27C)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_tradnl" sz="2400" b="1" dirty="0">
              <a:solidFill>
                <a:srgbClr val="0000CC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_tradnl" sz="2400" b="1" dirty="0">
              <a:solidFill>
                <a:srgbClr val="0000CC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_tradnl" sz="2400" b="1" dirty="0">
              <a:solidFill>
                <a:srgbClr val="0000CC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AR" sz="2400" dirty="0">
              <a:solidFill>
                <a:srgbClr val="0000CC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AR" dirty="0">
              <a:latin typeface="+mn-lt"/>
              <a:cs typeface="+mn-cs"/>
            </a:endParaRP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350903"/>
            <a:ext cx="3898069" cy="3518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Elipse"/>
          <p:cNvSpPr/>
          <p:nvPr/>
        </p:nvSpPr>
        <p:spPr>
          <a:xfrm>
            <a:off x="6953082" y="1700808"/>
            <a:ext cx="1579358" cy="576064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28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Regulación de la Biosíntesis de Colesterol</a:t>
            </a:r>
          </a:p>
        </p:txBody>
      </p:sp>
      <p:sp>
        <p:nvSpPr>
          <p:cNvPr id="202755" name="Text Box 3"/>
          <p:cNvSpPr txBox="1">
            <a:spLocks noChangeArrowheads="1"/>
          </p:cNvSpPr>
          <p:nvPr/>
        </p:nvSpPr>
        <p:spPr bwMode="auto">
          <a:xfrm>
            <a:off x="250825" y="2997200"/>
            <a:ext cx="33131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 i="1" u="sng"/>
              <a:t>HMG-CoA reductasa</a:t>
            </a:r>
          </a:p>
        </p:txBody>
      </p:sp>
      <p:sp>
        <p:nvSpPr>
          <p:cNvPr id="202756" name="Line 4"/>
          <p:cNvSpPr>
            <a:spLocks noChangeShapeType="1"/>
          </p:cNvSpPr>
          <p:nvPr/>
        </p:nvSpPr>
        <p:spPr bwMode="auto">
          <a:xfrm flipH="1">
            <a:off x="3500438" y="2571750"/>
            <a:ext cx="919162" cy="43180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202757" name="Oval 5"/>
          <p:cNvSpPr>
            <a:spLocks noChangeArrowheads="1"/>
          </p:cNvSpPr>
          <p:nvPr/>
        </p:nvSpPr>
        <p:spPr bwMode="auto">
          <a:xfrm rot="-639371">
            <a:off x="2895600" y="2060575"/>
            <a:ext cx="1511300" cy="647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/>
              <a:t>R.Covalente</a:t>
            </a:r>
          </a:p>
        </p:txBody>
      </p:sp>
      <p:sp>
        <p:nvSpPr>
          <p:cNvPr id="202758" name="Line 6"/>
          <p:cNvSpPr>
            <a:spLocks noChangeShapeType="1"/>
          </p:cNvSpPr>
          <p:nvPr/>
        </p:nvSpPr>
        <p:spPr bwMode="auto">
          <a:xfrm flipH="1" flipV="1">
            <a:off x="3429000" y="3500438"/>
            <a:ext cx="1214438" cy="642937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202759" name="Oval 7"/>
          <p:cNvSpPr>
            <a:spLocks noChangeArrowheads="1"/>
          </p:cNvSpPr>
          <p:nvPr/>
        </p:nvSpPr>
        <p:spPr bwMode="auto">
          <a:xfrm rot="1550449">
            <a:off x="2987675" y="4005263"/>
            <a:ext cx="1522413" cy="6746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 dirty="0"/>
              <a:t>R. </a:t>
            </a:r>
            <a:r>
              <a:rPr lang="es-ES" altLang="es-AR" sz="1800" b="1" dirty="0" err="1"/>
              <a:t>Alostérica</a:t>
            </a:r>
            <a:endParaRPr lang="es-ES" altLang="es-AR" sz="1800" b="1" dirty="0"/>
          </a:p>
        </p:txBody>
      </p:sp>
      <p:sp>
        <p:nvSpPr>
          <p:cNvPr id="202760" name="Oval 8"/>
          <p:cNvSpPr>
            <a:spLocks noChangeArrowheads="1"/>
          </p:cNvSpPr>
          <p:nvPr/>
        </p:nvSpPr>
        <p:spPr bwMode="auto">
          <a:xfrm>
            <a:off x="4716463" y="2276475"/>
            <a:ext cx="792162" cy="5048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400"/>
              <a:t>-</a:t>
            </a:r>
          </a:p>
        </p:txBody>
      </p:sp>
      <p:sp>
        <p:nvSpPr>
          <p:cNvPr id="202761" name="Text Box 9"/>
          <p:cNvSpPr txBox="1">
            <a:spLocks noChangeArrowheads="1"/>
          </p:cNvSpPr>
          <p:nvPr/>
        </p:nvSpPr>
        <p:spPr bwMode="auto">
          <a:xfrm>
            <a:off x="5795963" y="3500438"/>
            <a:ext cx="2376487" cy="10160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000" b="1"/>
              <a:t>Acidos biliares Colesterol     Mevalonato</a:t>
            </a:r>
          </a:p>
        </p:txBody>
      </p:sp>
      <p:sp>
        <p:nvSpPr>
          <p:cNvPr id="202762" name="Text Box 10"/>
          <p:cNvSpPr txBox="1">
            <a:spLocks noChangeArrowheads="1"/>
          </p:cNvSpPr>
          <p:nvPr/>
        </p:nvSpPr>
        <p:spPr bwMode="auto">
          <a:xfrm>
            <a:off x="5724525" y="4797425"/>
            <a:ext cx="2376488" cy="10160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000" b="1"/>
              <a:t>Medicamentos: Estatinas (Lovastatina)</a:t>
            </a:r>
          </a:p>
        </p:txBody>
      </p:sp>
      <p:sp>
        <p:nvSpPr>
          <p:cNvPr id="202763" name="Oval 11"/>
          <p:cNvSpPr>
            <a:spLocks noChangeArrowheads="1"/>
          </p:cNvSpPr>
          <p:nvPr/>
        </p:nvSpPr>
        <p:spPr bwMode="auto">
          <a:xfrm>
            <a:off x="4787900" y="4076700"/>
            <a:ext cx="792163" cy="5048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400"/>
              <a:t>-</a:t>
            </a:r>
          </a:p>
        </p:txBody>
      </p:sp>
      <p:sp>
        <p:nvSpPr>
          <p:cNvPr id="202764" name="Oval 12"/>
          <p:cNvSpPr>
            <a:spLocks noChangeArrowheads="1"/>
          </p:cNvSpPr>
          <p:nvPr/>
        </p:nvSpPr>
        <p:spPr bwMode="auto">
          <a:xfrm>
            <a:off x="4787900" y="1557338"/>
            <a:ext cx="792163" cy="504825"/>
          </a:xfrm>
          <a:prstGeom prst="ellipse">
            <a:avLst/>
          </a:prstGeom>
          <a:solidFill>
            <a:srgbClr val="00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400"/>
              <a:t>+</a:t>
            </a:r>
          </a:p>
        </p:txBody>
      </p:sp>
      <p:sp>
        <p:nvSpPr>
          <p:cNvPr id="202765" name="Text Box 13"/>
          <p:cNvSpPr txBox="1">
            <a:spLocks noChangeArrowheads="1"/>
          </p:cNvSpPr>
          <p:nvPr/>
        </p:nvSpPr>
        <p:spPr bwMode="auto">
          <a:xfrm>
            <a:off x="5867400" y="1700213"/>
            <a:ext cx="1296988" cy="4064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000" b="1"/>
              <a:t>Insulina</a:t>
            </a:r>
          </a:p>
        </p:txBody>
      </p:sp>
      <p:sp>
        <p:nvSpPr>
          <p:cNvPr id="202766" name="Text Box 14"/>
          <p:cNvSpPr txBox="1">
            <a:spLocks noChangeArrowheads="1"/>
          </p:cNvSpPr>
          <p:nvPr/>
        </p:nvSpPr>
        <p:spPr bwMode="auto">
          <a:xfrm>
            <a:off x="5867400" y="2420938"/>
            <a:ext cx="1584325" cy="4064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000" b="1"/>
              <a:t>Glucagón</a:t>
            </a:r>
          </a:p>
        </p:txBody>
      </p:sp>
      <p:sp>
        <p:nvSpPr>
          <p:cNvPr id="202767" name="Line 15"/>
          <p:cNvSpPr>
            <a:spLocks noChangeShapeType="1"/>
          </p:cNvSpPr>
          <p:nvPr/>
        </p:nvSpPr>
        <p:spPr bwMode="auto">
          <a:xfrm flipH="1" flipV="1">
            <a:off x="1928813" y="3786188"/>
            <a:ext cx="49212" cy="1430337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202768" name="Oval 16"/>
          <p:cNvSpPr>
            <a:spLocks noChangeArrowheads="1"/>
          </p:cNvSpPr>
          <p:nvPr/>
        </p:nvSpPr>
        <p:spPr bwMode="auto">
          <a:xfrm>
            <a:off x="684213" y="5373688"/>
            <a:ext cx="792162" cy="5048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400"/>
              <a:t>-</a:t>
            </a:r>
          </a:p>
        </p:txBody>
      </p:sp>
      <p:sp>
        <p:nvSpPr>
          <p:cNvPr id="202769" name="Text Box 17"/>
          <p:cNvSpPr txBox="1">
            <a:spLocks noChangeArrowheads="1"/>
          </p:cNvSpPr>
          <p:nvPr/>
        </p:nvSpPr>
        <p:spPr bwMode="auto">
          <a:xfrm>
            <a:off x="1979613" y="5589588"/>
            <a:ext cx="1728787" cy="4064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000" b="1" dirty="0"/>
              <a:t>Colesterol</a:t>
            </a:r>
          </a:p>
        </p:txBody>
      </p:sp>
      <p:sp>
        <p:nvSpPr>
          <p:cNvPr id="202770" name="Oval 18"/>
          <p:cNvSpPr>
            <a:spLocks noChangeArrowheads="1"/>
          </p:cNvSpPr>
          <p:nvPr/>
        </p:nvSpPr>
        <p:spPr bwMode="auto">
          <a:xfrm>
            <a:off x="250825" y="3860800"/>
            <a:ext cx="1728788" cy="7905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/>
              <a:t>Transcripción</a:t>
            </a:r>
          </a:p>
        </p:txBody>
      </p:sp>
      <p:sp>
        <p:nvSpPr>
          <p:cNvPr id="19" name="18 CuadroTexto"/>
          <p:cNvSpPr txBox="1">
            <a:spLocks noChangeArrowheads="1"/>
          </p:cNvSpPr>
          <p:nvPr/>
        </p:nvSpPr>
        <p:spPr bwMode="auto">
          <a:xfrm>
            <a:off x="857250" y="1714500"/>
            <a:ext cx="2559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600" b="1" i="1">
                <a:solidFill>
                  <a:srgbClr val="0000CC"/>
                </a:solidFill>
              </a:rPr>
              <a:t>Fosforilación reversible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600" b="1" i="1">
                <a:solidFill>
                  <a:srgbClr val="0000CC"/>
                </a:solidFill>
              </a:rPr>
              <a:t>hormona dependiente</a:t>
            </a:r>
            <a:endParaRPr lang="es-AR" altLang="es-AR" sz="1600" b="1" i="1">
              <a:solidFill>
                <a:srgbClr val="0000CC"/>
              </a:solidFill>
            </a:endParaRPr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403225" y="6329363"/>
            <a:ext cx="65262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600" b="1" i="1" u="sng">
                <a:solidFill>
                  <a:srgbClr val="0000CC"/>
                </a:solidFill>
                <a:latin typeface="Comic Sans MS" pitchFamily="66" charset="0"/>
              </a:rPr>
              <a:t>HMG-CoA reductasa – </a:t>
            </a:r>
            <a:r>
              <a:rPr lang="es-ES" altLang="es-AR" sz="1600" b="1" i="1" u="sng">
                <a:solidFill>
                  <a:srgbClr val="FF0000"/>
                </a:solidFill>
                <a:latin typeface="Comic Sans MS" pitchFamily="66" charset="0"/>
              </a:rPr>
              <a:t>fosforilada</a:t>
            </a:r>
            <a:r>
              <a:rPr lang="es-ES" altLang="es-AR" sz="1600" b="1" i="1" u="sng">
                <a:solidFill>
                  <a:srgbClr val="0000CC"/>
                </a:solidFill>
                <a:latin typeface="Comic Sans MS" pitchFamily="66" charset="0"/>
              </a:rPr>
              <a:t> =  INACTIVA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02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27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2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2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27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2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2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27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2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2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27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2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2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202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202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027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2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2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027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2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2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27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2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2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027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2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2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027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27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2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2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20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4" dur="500"/>
                                        <p:tgtEl>
                                          <p:spTgt spid="202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4" grpId="0" animBg="1"/>
      <p:bldP spid="202755" grpId="0"/>
      <p:bldP spid="202756" grpId="0" animBg="1"/>
      <p:bldP spid="202757" grpId="0" animBg="1"/>
      <p:bldP spid="202758" grpId="0" animBg="1"/>
      <p:bldP spid="202759" grpId="0" animBg="1"/>
      <p:bldP spid="202760" grpId="0" animBg="1"/>
      <p:bldP spid="202761" grpId="0" animBg="1"/>
      <p:bldP spid="202762" grpId="0" animBg="1"/>
      <p:bldP spid="202763" grpId="0" animBg="1"/>
      <p:bldP spid="202764" grpId="0" animBg="1"/>
      <p:bldP spid="202765" grpId="0" animBg="1"/>
      <p:bldP spid="202766" grpId="0" animBg="1"/>
      <p:bldP spid="202767" grpId="0" animBg="1"/>
      <p:bldP spid="202768" grpId="0" animBg="1"/>
      <p:bldP spid="202769" grpId="0" animBg="1"/>
      <p:bldP spid="202770" grpId="0" animBg="1"/>
      <p:bldP spid="19" grpId="0"/>
      <p:bldP spid="2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4 Marcador de número de diapositiva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CCD6204-6E82-4E87-B3D1-C27A75AD9399}" type="slidenum">
              <a:rPr lang="es-E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es-ES" smtClean="0">
              <a:solidFill>
                <a:srgbClr val="FFFFFF"/>
              </a:solidFill>
            </a:endParaRPr>
          </a:p>
        </p:txBody>
      </p:sp>
      <p:pic>
        <p:nvPicPr>
          <p:cNvPr id="34819" name="Picture 2"/>
          <p:cNvPicPr>
            <a:picLocks noChangeAspect="1" noChangeArrowheads="1"/>
          </p:cNvPicPr>
          <p:nvPr/>
        </p:nvPicPr>
        <p:blipFill>
          <a:blip r:embed="rId2">
            <a:lum bright="-2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452563"/>
            <a:ext cx="6626225" cy="530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0" name="6 Rectángulo"/>
          <p:cNvSpPr>
            <a:spLocks noChangeArrowheads="1"/>
          </p:cNvSpPr>
          <p:nvPr/>
        </p:nvSpPr>
        <p:spPr bwMode="auto">
          <a:xfrm>
            <a:off x="179388" y="434975"/>
            <a:ext cx="8689975" cy="92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s-AR" altLang="es-AR" sz="1800" b="1" dirty="0">
                <a:solidFill>
                  <a:srgbClr val="FF0000"/>
                </a:solidFill>
                <a:latin typeface="Arial Rounded MT Bold" pitchFamily="34" charset="0"/>
              </a:rPr>
              <a:t>LAS CÉLULAS TAMBIÉN OBTIENEN SU COLESTEROL MEDIANTE ENDOCITOSIS DE LIPOPROTEÍNAS DE BAJA DENSIDAD MEDIADA POR EL RECEPTOR DE LDL.</a:t>
            </a:r>
          </a:p>
        </p:txBody>
      </p:sp>
    </p:spTree>
    <p:extLst>
      <p:ext uri="{BB962C8B-B14F-4D97-AF65-F5344CB8AC3E}">
        <p14:creationId xmlns:p14="http://schemas.microsoft.com/office/powerpoint/2010/main" val="3680630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8"/>
          <p:cNvGrpSpPr>
            <a:grpSpLocks/>
          </p:cNvGrpSpPr>
          <p:nvPr/>
        </p:nvGrpSpPr>
        <p:grpSpPr bwMode="auto">
          <a:xfrm>
            <a:off x="1428750" y="1285875"/>
            <a:ext cx="6632575" cy="5113338"/>
            <a:chOff x="879" y="1010"/>
            <a:chExt cx="4178" cy="3221"/>
          </a:xfrm>
        </p:grpSpPr>
        <p:pic>
          <p:nvPicPr>
            <p:cNvPr id="18437" name="Picture 2"/>
            <p:cNvPicPr>
              <a:picLocks noChangeAspect="1" noChangeArrowheads="1"/>
            </p:cNvPicPr>
            <p:nvPr/>
          </p:nvPicPr>
          <p:blipFill>
            <a:blip r:embed="rId3">
              <a:lum bright="-20000" contras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9" y="1010"/>
              <a:ext cx="4178" cy="3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38" name="Text Box 6"/>
            <p:cNvSpPr txBox="1">
              <a:spLocks noChangeArrowheads="1"/>
            </p:cNvSpPr>
            <p:nvPr/>
          </p:nvSpPr>
          <p:spPr bwMode="auto">
            <a:xfrm>
              <a:off x="1429" y="2566"/>
              <a:ext cx="1070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400" b="1"/>
                <a:t>(Células y tejidos)</a:t>
              </a:r>
            </a:p>
          </p:txBody>
        </p:sp>
        <p:sp>
          <p:nvSpPr>
            <p:cNvPr id="18439" name="Text Box 7"/>
            <p:cNvSpPr txBox="1">
              <a:spLocks noChangeArrowheads="1"/>
            </p:cNvSpPr>
            <p:nvPr/>
          </p:nvSpPr>
          <p:spPr bwMode="auto">
            <a:xfrm>
              <a:off x="1326" y="3102"/>
              <a:ext cx="420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400" b="1"/>
                <a:t>(HDL)</a:t>
              </a:r>
            </a:p>
          </p:txBody>
        </p:sp>
      </p:grpSp>
      <p:sp>
        <p:nvSpPr>
          <p:cNvPr id="18435" name="3 CuadroTexto"/>
          <p:cNvSpPr txBox="1">
            <a:spLocks noChangeArrowheads="1"/>
          </p:cNvSpPr>
          <p:nvPr/>
        </p:nvSpPr>
        <p:spPr bwMode="auto">
          <a:xfrm flipH="1">
            <a:off x="285750" y="357188"/>
            <a:ext cx="8496300" cy="954087"/>
          </a:xfrm>
          <a:prstGeom prst="rect">
            <a:avLst/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AR" altLang="es-AR" sz="2800" b="1">
                <a:solidFill>
                  <a:srgbClr val="C00000"/>
                </a:solidFill>
              </a:rPr>
              <a:t>Para su almacenamiento, el colesterol se puede esterificar con ácidos grasos</a:t>
            </a:r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5200650" y="3592513"/>
            <a:ext cx="2292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800"/>
              <a:t>(</a:t>
            </a:r>
            <a:r>
              <a:rPr lang="es-ES_tradnl" altLang="es-AR" sz="1800" i="1"/>
              <a:t>Oleil-CoA</a:t>
            </a:r>
            <a:r>
              <a:rPr lang="es-ES_tradnl" altLang="es-AR" sz="1800"/>
              <a:t>- ACAT- 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800" i="1"/>
              <a:t>Linoleil-CoA</a:t>
            </a:r>
            <a:r>
              <a:rPr lang="es-ES_tradnl" altLang="es-AR" sz="1800"/>
              <a:t>- LCAT-)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 altLang="es-AR" smtClean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18E56-1D5B-4EE3-988E-D71F2D31D56B}" type="slidenum">
              <a:rPr lang="es-ES" smtClean="0"/>
              <a:pPr>
                <a:defRPr/>
              </a:pPr>
              <a:t>39</a:t>
            </a:fld>
            <a:endParaRPr lang="es-ES"/>
          </a:p>
        </p:txBody>
      </p:sp>
      <p:pic>
        <p:nvPicPr>
          <p:cNvPr id="3994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58788"/>
            <a:ext cx="8785225" cy="604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941" name="3 CuadroTexto"/>
          <p:cNvSpPr txBox="1">
            <a:spLocks noChangeArrowheads="1"/>
          </p:cNvSpPr>
          <p:nvPr/>
        </p:nvSpPr>
        <p:spPr bwMode="auto">
          <a:xfrm>
            <a:off x="201613" y="5303838"/>
            <a:ext cx="29606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AR" altLang="es-AR" sz="2400" b="1">
                <a:solidFill>
                  <a:schemeClr val="bg1"/>
                </a:solidFill>
              </a:rPr>
              <a:t>Destino del colesterol dentro del hepatocito</a:t>
            </a:r>
          </a:p>
        </p:txBody>
      </p:sp>
    </p:spTree>
    <p:extLst>
      <p:ext uri="{BB962C8B-B14F-4D97-AF65-F5344CB8AC3E}">
        <p14:creationId xmlns:p14="http://schemas.microsoft.com/office/powerpoint/2010/main" val="409044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 descr="Rombos punteados"/>
          <p:cNvSpPr>
            <a:spLocks noGrp="1" noChangeArrowheads="1"/>
          </p:cNvSpPr>
          <p:nvPr>
            <p:ph type="body" idx="1"/>
          </p:nvPr>
        </p:nvSpPr>
        <p:spPr>
          <a:xfrm>
            <a:off x="250825" y="285750"/>
            <a:ext cx="8569325" cy="6072188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s-ES" sz="2400" b="1" dirty="0" smtClean="0"/>
              <a:t>Los intermediarios que se forman están unidos a una </a:t>
            </a:r>
            <a:r>
              <a:rPr lang="es-ES" sz="2400" b="1" i="1" dirty="0" smtClean="0">
                <a:solidFill>
                  <a:srgbClr val="C00000"/>
                </a:solidFill>
              </a:rPr>
              <a:t>proteína portadora de acilos </a:t>
            </a:r>
            <a:r>
              <a:rPr lang="es-ES" sz="2400" b="1" i="1" dirty="0" smtClean="0">
                <a:solidFill>
                  <a:srgbClr val="C00000"/>
                </a:solidFill>
              </a:rPr>
              <a:t>(ACP</a:t>
            </a:r>
            <a:r>
              <a:rPr lang="es-ES" sz="2400" b="1" dirty="0" smtClean="0">
                <a:solidFill>
                  <a:srgbClr val="C00000"/>
                </a:solidFill>
              </a:rPr>
              <a:t>)</a:t>
            </a:r>
            <a:endParaRPr lang="es-ES" sz="2400" b="1" dirty="0" smtClean="0">
              <a:solidFill>
                <a:srgbClr val="C00000"/>
              </a:solidFill>
            </a:endParaRPr>
          </a:p>
          <a:p>
            <a:pPr eaLnBrk="1" hangingPunct="1">
              <a:defRPr/>
            </a:pPr>
            <a:r>
              <a:rPr lang="es-ES" sz="2400" b="1" dirty="0" smtClean="0"/>
              <a:t>Los ácidos  grasos se sintetizan a partir de </a:t>
            </a:r>
            <a:r>
              <a:rPr lang="es-ES" sz="2400" b="1" dirty="0" err="1" smtClean="0"/>
              <a:t>acetil-CoA</a:t>
            </a:r>
            <a:r>
              <a:rPr lang="es-ES" sz="2400" b="1" dirty="0" smtClean="0"/>
              <a:t> proveniente principalmente de H. de C y en menor proporción aminoácidos. </a:t>
            </a:r>
          </a:p>
          <a:p>
            <a:pPr eaLnBrk="1" hangingPunct="1">
              <a:defRPr/>
            </a:pPr>
            <a:r>
              <a:rPr lang="es-ES" sz="2400" b="1" dirty="0" smtClean="0"/>
              <a:t>La</a:t>
            </a:r>
            <a:r>
              <a:rPr lang="es-ES" sz="2400" b="1" dirty="0" smtClean="0">
                <a:solidFill>
                  <a:srgbClr val="C00000"/>
                </a:solidFill>
              </a:rPr>
              <a:t> Acetil-CoA </a:t>
            </a:r>
            <a:r>
              <a:rPr lang="es-ES" sz="2400" b="1" dirty="0" smtClean="0"/>
              <a:t>que se produce en mitocondria debe estar disponible en </a:t>
            </a:r>
            <a:r>
              <a:rPr lang="es-ES" sz="2400" b="1" dirty="0" err="1" smtClean="0">
                <a:solidFill>
                  <a:srgbClr val="C00000"/>
                </a:solidFill>
              </a:rPr>
              <a:t>citosol</a:t>
            </a:r>
            <a:endParaRPr lang="es-ES" sz="2400" b="1" dirty="0" smtClean="0">
              <a:solidFill>
                <a:srgbClr val="C00000"/>
              </a:solidFill>
            </a:endParaRPr>
          </a:p>
          <a:p>
            <a:pPr eaLnBrk="1" hangingPunct="1">
              <a:defRPr/>
            </a:pPr>
            <a:r>
              <a:rPr lang="es-ES" sz="2400" b="1" dirty="0" smtClean="0"/>
              <a:t>La membrana mitocondrial interna es impermeable a acetil-</a:t>
            </a:r>
            <a:r>
              <a:rPr lang="es-ES" sz="2400" b="1" dirty="0" err="1" smtClean="0"/>
              <a:t>CoA</a:t>
            </a:r>
            <a:r>
              <a:rPr lang="es-ES" sz="2400" b="1" dirty="0" smtClean="0"/>
              <a:t>, éste se condensa con </a:t>
            </a:r>
            <a:r>
              <a:rPr lang="es-ES" sz="2400" b="1" dirty="0" err="1" smtClean="0"/>
              <a:t>oxalacetato</a:t>
            </a:r>
            <a:r>
              <a:rPr lang="es-ES" sz="2400" b="1" dirty="0" smtClean="0"/>
              <a:t> para dar </a:t>
            </a:r>
            <a:r>
              <a:rPr lang="es-ES" sz="2400" b="1" dirty="0" smtClean="0">
                <a:solidFill>
                  <a:srgbClr val="FF0000"/>
                </a:solidFill>
              </a:rPr>
              <a:t>citrato</a:t>
            </a:r>
            <a:r>
              <a:rPr lang="es-ES" sz="2400" b="1" dirty="0" smtClean="0"/>
              <a:t>.</a:t>
            </a:r>
          </a:p>
          <a:p>
            <a:pPr eaLnBrk="1" hangingPunct="1">
              <a:defRPr/>
            </a:pPr>
            <a:r>
              <a:rPr lang="es-ES" sz="2400" b="1" dirty="0" smtClean="0"/>
              <a:t>El </a:t>
            </a:r>
            <a:r>
              <a:rPr lang="es-ES" sz="2400" b="1" dirty="0" smtClean="0">
                <a:solidFill>
                  <a:srgbClr val="C00000"/>
                </a:solidFill>
              </a:rPr>
              <a:t>citrato</a:t>
            </a:r>
            <a:r>
              <a:rPr lang="es-ES" sz="2400" b="1" dirty="0" smtClean="0"/>
              <a:t> sale de la mitocondria y permite disponer de Acetil-CoA en </a:t>
            </a:r>
            <a:r>
              <a:rPr lang="es-ES" sz="2400" b="1" dirty="0" err="1" smtClean="0"/>
              <a:t>citosol</a:t>
            </a:r>
            <a:r>
              <a:rPr lang="es-ES" sz="2400" b="1" dirty="0"/>
              <a:t> </a:t>
            </a:r>
            <a:r>
              <a:rPr lang="es-ES" sz="2400" b="1" dirty="0" smtClean="0"/>
              <a:t>por acción de </a:t>
            </a:r>
            <a:r>
              <a:rPr lang="es-ES" sz="2400" b="1" dirty="0"/>
              <a:t>l</a:t>
            </a:r>
            <a:r>
              <a:rPr lang="es-ES" sz="2400" b="1" dirty="0" smtClean="0"/>
              <a:t>a enzima </a:t>
            </a:r>
            <a:r>
              <a:rPr lang="es-ES" sz="2400" b="1" i="1" dirty="0" smtClean="0">
                <a:solidFill>
                  <a:srgbClr val="FF0000"/>
                </a:solidFill>
              </a:rPr>
              <a:t>citrato </a:t>
            </a:r>
            <a:r>
              <a:rPr lang="es-ES" sz="2400" b="1" i="1" dirty="0" err="1" smtClean="0">
                <a:solidFill>
                  <a:srgbClr val="FF0000"/>
                </a:solidFill>
              </a:rPr>
              <a:t>liasa</a:t>
            </a:r>
            <a:r>
              <a:rPr lang="es-ES" sz="2400" b="1" dirty="0" smtClean="0"/>
              <a:t>.</a:t>
            </a:r>
          </a:p>
          <a:p>
            <a:pPr eaLnBrk="1" hangingPunct="1">
              <a:defRPr/>
            </a:pPr>
            <a:r>
              <a:rPr lang="es-ES" sz="2400" b="1" dirty="0" smtClean="0"/>
              <a:t>La síntesis de ácidos grasos se realiza por adición sucesiva de fragmentos de 2 C, hasta 16 C.</a:t>
            </a:r>
          </a:p>
          <a:p>
            <a:pPr eaLnBrk="1" hangingPunct="1">
              <a:defRPr/>
            </a:pPr>
            <a:r>
              <a:rPr lang="es-ES" sz="2400" b="1" dirty="0" smtClean="0"/>
              <a:t>La </a:t>
            </a:r>
            <a:r>
              <a:rPr lang="es-ES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elongación</a:t>
            </a:r>
            <a:r>
              <a:rPr lang="es-ES" sz="2400" b="1" dirty="0" smtClean="0"/>
              <a:t> de Ac. Grasos se realiza en el sistema </a:t>
            </a:r>
            <a:r>
              <a:rPr lang="es-ES" sz="2400" b="1" dirty="0" err="1" smtClean="0"/>
              <a:t>microsomal</a:t>
            </a:r>
            <a:r>
              <a:rPr lang="es-ES" sz="2400" b="1" dirty="0" smtClean="0"/>
              <a:t> del RE liso y, en menor medida, en las </a:t>
            </a:r>
            <a:r>
              <a:rPr lang="es-ES" sz="2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mitocondrias</a:t>
            </a:r>
            <a:endParaRPr lang="es-AR" sz="2400" dirty="0" smtClean="0"/>
          </a:p>
          <a:p>
            <a:pPr eaLnBrk="1" hangingPunct="1">
              <a:defRPr/>
            </a:pPr>
            <a:endParaRPr lang="es-ES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346172776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6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61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61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uild="p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2 Marcador de número de diapositiva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24FD726-C218-453D-AFAA-C5F812CF5204}" type="slidenum">
              <a:rPr lang="es-E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es-ES" smtClean="0">
              <a:solidFill>
                <a:srgbClr val="FFFFFF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539750" y="333375"/>
            <a:ext cx="8280400" cy="56308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000" b="1" u="sng" dirty="0">
                <a:latin typeface="+mn-lt"/>
                <a:cs typeface="+mn-cs"/>
              </a:rPr>
              <a:t>CATABOLISMO Y EXCRECIÓN DE COLESTEROL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2000" b="1" dirty="0">
              <a:latin typeface="+mn-lt"/>
              <a:cs typeface="+mn-cs"/>
            </a:endParaRP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MX" sz="2000" b="1" dirty="0">
                <a:latin typeface="+mn-lt"/>
                <a:cs typeface="+mn-cs"/>
              </a:rPr>
              <a:t>Nuestro organismo </a:t>
            </a:r>
            <a:r>
              <a:rPr lang="es-MX" sz="2000" b="1" dirty="0" smtClean="0">
                <a:solidFill>
                  <a:srgbClr val="FF0000"/>
                </a:solidFill>
                <a:latin typeface="+mn-lt"/>
                <a:cs typeface="+mn-cs"/>
              </a:rPr>
              <a:t>NO TIENE LAS ENZIMAS </a:t>
            </a:r>
            <a:r>
              <a:rPr lang="es-MX" sz="2000" b="1" dirty="0" smtClean="0">
                <a:latin typeface="+mn-lt"/>
                <a:cs typeface="+mn-cs"/>
              </a:rPr>
              <a:t>para </a:t>
            </a:r>
            <a:r>
              <a:rPr lang="es-MX" sz="2000" b="1" dirty="0">
                <a:latin typeface="+mn-lt"/>
                <a:cs typeface="+mn-cs"/>
              </a:rPr>
              <a:t>degradar al ciclopentanoperhidrofenantreno.</a:t>
            </a: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MX" sz="2000" b="1" dirty="0">
                <a:latin typeface="+mn-lt"/>
                <a:cs typeface="+mn-cs"/>
              </a:rPr>
              <a:t>El hígado es el encargado de eliminarlo.</a:t>
            </a: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MX" sz="2000" b="1" dirty="0">
                <a:latin typeface="+mn-lt"/>
                <a:cs typeface="+mn-cs"/>
              </a:rPr>
              <a:t>La mayor parte en forma de </a:t>
            </a:r>
            <a:r>
              <a:rPr lang="es-MX" sz="2000" b="1" dirty="0" smtClean="0">
                <a:solidFill>
                  <a:srgbClr val="FF0000"/>
                </a:solidFill>
                <a:latin typeface="+mn-lt"/>
                <a:cs typeface="+mn-cs"/>
              </a:rPr>
              <a:t>ÁCIDOS BILIARES</a:t>
            </a:r>
            <a:r>
              <a:rPr lang="es-MX" sz="2000" b="1" dirty="0" smtClean="0">
                <a:latin typeface="+mn-lt"/>
                <a:cs typeface="+mn-cs"/>
              </a:rPr>
              <a:t>.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MX" sz="2000" b="1" dirty="0" smtClean="0">
              <a:latin typeface="+mn-lt"/>
              <a:cs typeface="+mn-cs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000" b="1" u="sng" dirty="0" smtClean="0">
                <a:latin typeface="+mn-lt"/>
                <a:cs typeface="+mn-cs"/>
              </a:rPr>
              <a:t>ETAPAS </a:t>
            </a:r>
            <a:r>
              <a:rPr lang="es-MX" sz="2000" b="1" u="sng" dirty="0">
                <a:latin typeface="+mn-lt"/>
                <a:cs typeface="+mn-cs"/>
              </a:rPr>
              <a:t>DE LA SÍNTESIS DE ACIDOS BILIARES</a:t>
            </a: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es-MX" sz="2000" b="1" dirty="0">
                <a:latin typeface="+mn-lt"/>
                <a:cs typeface="+mn-cs"/>
              </a:rPr>
              <a:t>Hidroxilación 7 </a:t>
            </a:r>
            <a:r>
              <a:rPr lang="es-MX" sz="2000" b="1" dirty="0">
                <a:latin typeface="Symbol" pitchFamily="18" charset="2"/>
                <a:cs typeface="+mn-cs"/>
              </a:rPr>
              <a:t>a</a:t>
            </a:r>
            <a:r>
              <a:rPr lang="es-MX" sz="2000" b="1" dirty="0">
                <a:latin typeface="+mn-lt"/>
                <a:cs typeface="+mn-cs"/>
              </a:rPr>
              <a:t> de los esteroides precursores.</a:t>
            </a: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es-MX" sz="2000" b="1" dirty="0">
                <a:latin typeface="+mn-lt"/>
                <a:cs typeface="+mn-cs"/>
              </a:rPr>
              <a:t>Modificación de la estructura de los anillos.</a:t>
            </a: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es-MX" sz="2000" b="1" dirty="0">
                <a:latin typeface="+mn-lt"/>
                <a:cs typeface="+mn-cs"/>
              </a:rPr>
              <a:t>Acortamiento y oxidación de la cadena lateral.</a:t>
            </a: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es-MX" sz="2000" b="1" dirty="0">
                <a:latin typeface="+mn-lt"/>
                <a:cs typeface="+mn-cs"/>
              </a:rPr>
              <a:t>Conjugación del ácido biliar con aminoácidos.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AR" sz="2000" b="1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846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ángulo 20"/>
          <p:cNvSpPr>
            <a:spLocks noChangeArrowheads="1"/>
          </p:cNvSpPr>
          <p:nvPr/>
        </p:nvSpPr>
        <p:spPr bwMode="auto">
          <a:xfrm>
            <a:off x="5292725" y="1916113"/>
            <a:ext cx="3851275" cy="410368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s-AR" altLang="es-AR" sz="1800">
              <a:solidFill>
                <a:srgbClr val="FFFFFF"/>
              </a:solidFill>
            </a:endParaRPr>
          </a:p>
        </p:txBody>
      </p:sp>
      <p:sp>
        <p:nvSpPr>
          <p:cNvPr id="41987" name="Rectángulo 2"/>
          <p:cNvSpPr>
            <a:spLocks noGrp="1" noChangeArrowheads="1"/>
          </p:cNvSpPr>
          <p:nvPr>
            <p:ph type="title"/>
          </p:nvPr>
        </p:nvSpPr>
        <p:spPr>
          <a:xfrm>
            <a:off x="671513" y="404813"/>
            <a:ext cx="7788275" cy="1143000"/>
          </a:xfrm>
          <a:solidFill>
            <a:srgbClr val="00B0F0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s-AR" altLang="es-AR" sz="3600" dirty="0" smtClean="0">
                <a:latin typeface="Arial Rounded MT Bold" pitchFamily="34" charset="0"/>
              </a:rPr>
              <a:t>Sales biliares y emulsión de grasas</a:t>
            </a:r>
            <a:endParaRPr lang="es-ES" altLang="es-AR" sz="3600" dirty="0" smtClean="0">
              <a:latin typeface="Arial Rounded MT Bold" pitchFamily="34" charset="0"/>
            </a:endParaRPr>
          </a:p>
        </p:txBody>
      </p:sp>
      <p:sp>
        <p:nvSpPr>
          <p:cNvPr id="41988" name="Cuadro de texto 6"/>
          <p:cNvSpPr txBox="1">
            <a:spLocks noChangeArrowheads="1"/>
          </p:cNvSpPr>
          <p:nvPr/>
        </p:nvSpPr>
        <p:spPr bwMode="auto">
          <a:xfrm>
            <a:off x="900113" y="2420938"/>
            <a:ext cx="10080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s-ES_tradnl" altLang="es-AR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grpSp>
        <p:nvGrpSpPr>
          <p:cNvPr id="41989" name="Grupo 19"/>
          <p:cNvGrpSpPr>
            <a:grpSpLocks/>
          </p:cNvGrpSpPr>
          <p:nvPr/>
        </p:nvGrpSpPr>
        <p:grpSpPr bwMode="auto">
          <a:xfrm>
            <a:off x="468313" y="1916113"/>
            <a:ext cx="8675687" cy="3894137"/>
            <a:chOff x="295" y="1207"/>
            <a:chExt cx="5465" cy="2453"/>
          </a:xfrm>
        </p:grpSpPr>
        <p:pic>
          <p:nvPicPr>
            <p:cNvPr id="41991" name="Imagen 3" descr="fi18p4"/>
            <p:cNvPicPr>
              <a:picLocks noChangeAspect="1" noChangeArrowheads="1"/>
            </p:cNvPicPr>
            <p:nvPr/>
          </p:nvPicPr>
          <p:blipFill>
            <a:blip r:embed="rId2">
              <a:lum bright="-32000" contrast="5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" y="1389"/>
              <a:ext cx="5353" cy="20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41992" name="Cuadro de texto 7"/>
            <p:cNvSpPr txBox="1">
              <a:spLocks noChangeArrowheads="1"/>
            </p:cNvSpPr>
            <p:nvPr/>
          </p:nvSpPr>
          <p:spPr bwMode="auto">
            <a:xfrm>
              <a:off x="521" y="2840"/>
              <a:ext cx="953" cy="212"/>
            </a:xfrm>
            <a:prstGeom prst="rect">
              <a:avLst/>
            </a:prstGeom>
            <a:solidFill>
              <a:srgbClr val="FFCAA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itchFamily="2" charset="2"/>
                <a:buChar char="u"/>
                <a:defRPr sz="2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«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s-ES_tradnl" altLang="es-AR" sz="1600" b="1">
                  <a:solidFill>
                    <a:srgbClr val="000000"/>
                  </a:solidFill>
                </a:rPr>
                <a:t>Acido cólico</a:t>
              </a:r>
            </a:p>
          </p:txBody>
        </p:sp>
        <p:sp>
          <p:nvSpPr>
            <p:cNvPr id="41993" name="Cuadro de texto 8"/>
            <p:cNvSpPr txBox="1">
              <a:spLocks noChangeArrowheads="1"/>
            </p:cNvSpPr>
            <p:nvPr/>
          </p:nvSpPr>
          <p:spPr bwMode="auto">
            <a:xfrm>
              <a:off x="884" y="1616"/>
              <a:ext cx="953" cy="366"/>
            </a:xfrm>
            <a:prstGeom prst="rect">
              <a:avLst/>
            </a:prstGeom>
            <a:solidFill>
              <a:srgbClr val="FFCAA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itchFamily="2" charset="2"/>
                <a:buChar char="u"/>
                <a:defRPr sz="2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«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s-ES_tradnl" altLang="es-AR" sz="1600" b="1">
                  <a:solidFill>
                    <a:srgbClr val="000000"/>
                  </a:solidFill>
                </a:rPr>
                <a:t>Fase hidrofóbica</a:t>
              </a:r>
            </a:p>
          </p:txBody>
        </p:sp>
        <p:sp>
          <p:nvSpPr>
            <p:cNvPr id="41994" name="Cuadro de texto 9"/>
            <p:cNvSpPr txBox="1">
              <a:spLocks noChangeArrowheads="1"/>
            </p:cNvSpPr>
            <p:nvPr/>
          </p:nvSpPr>
          <p:spPr bwMode="auto">
            <a:xfrm>
              <a:off x="2562" y="2795"/>
              <a:ext cx="953" cy="366"/>
            </a:xfrm>
            <a:prstGeom prst="rect">
              <a:avLst/>
            </a:prstGeom>
            <a:solidFill>
              <a:srgbClr val="FFCAA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itchFamily="2" charset="2"/>
                <a:buChar char="u"/>
                <a:defRPr sz="2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«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s-ES_tradnl" altLang="es-AR" sz="1600" b="1">
                  <a:solidFill>
                    <a:srgbClr val="000000"/>
                  </a:solidFill>
                </a:rPr>
                <a:t>Fase hidrofílica</a:t>
              </a:r>
            </a:p>
          </p:txBody>
        </p:sp>
        <p:sp>
          <p:nvSpPr>
            <p:cNvPr id="41995" name="Cuadro de texto 10"/>
            <p:cNvSpPr txBox="1">
              <a:spLocks noChangeArrowheads="1"/>
            </p:cNvSpPr>
            <p:nvPr/>
          </p:nvSpPr>
          <p:spPr bwMode="auto">
            <a:xfrm>
              <a:off x="2608" y="2160"/>
              <a:ext cx="726" cy="366"/>
            </a:xfrm>
            <a:prstGeom prst="rect">
              <a:avLst/>
            </a:prstGeom>
            <a:solidFill>
              <a:srgbClr val="FFCAA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itchFamily="2" charset="2"/>
                <a:buChar char="u"/>
                <a:defRPr sz="2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«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s-ES_tradnl" altLang="es-AR" sz="1600" b="1">
                  <a:solidFill>
                    <a:srgbClr val="000000"/>
                  </a:solidFill>
                </a:rPr>
                <a:t>Asociac. con TG</a:t>
              </a:r>
            </a:p>
          </p:txBody>
        </p:sp>
        <p:sp>
          <p:nvSpPr>
            <p:cNvPr id="41996" name="Cuadro de texto 11"/>
            <p:cNvSpPr txBox="1">
              <a:spLocks noChangeArrowheads="1"/>
            </p:cNvSpPr>
            <p:nvPr/>
          </p:nvSpPr>
          <p:spPr bwMode="auto">
            <a:xfrm>
              <a:off x="1474" y="3294"/>
              <a:ext cx="1180" cy="212"/>
            </a:xfrm>
            <a:prstGeom prst="rect">
              <a:avLst/>
            </a:prstGeom>
            <a:solidFill>
              <a:srgbClr val="FFCAA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itchFamily="2" charset="2"/>
                <a:buChar char="u"/>
                <a:defRPr sz="2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«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s-ES_tradnl" altLang="es-AR" sz="1600" b="1">
                  <a:solidFill>
                    <a:srgbClr val="000000"/>
                  </a:solidFill>
                </a:rPr>
                <a:t>SALES BILIARES</a:t>
              </a:r>
            </a:p>
          </p:txBody>
        </p:sp>
        <p:sp>
          <p:nvSpPr>
            <p:cNvPr id="41997" name="Cuadro de texto 12"/>
            <p:cNvSpPr txBox="1">
              <a:spLocks noChangeArrowheads="1"/>
            </p:cNvSpPr>
            <p:nvPr/>
          </p:nvSpPr>
          <p:spPr bwMode="auto">
            <a:xfrm>
              <a:off x="3833" y="3294"/>
              <a:ext cx="861" cy="212"/>
            </a:xfrm>
            <a:prstGeom prst="rect">
              <a:avLst/>
            </a:prstGeom>
            <a:solidFill>
              <a:srgbClr val="FFCAA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itchFamily="2" charset="2"/>
                <a:buChar char="u"/>
                <a:defRPr sz="2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«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s-ES_tradnl" altLang="es-AR" sz="1600" b="1">
                  <a:solidFill>
                    <a:srgbClr val="000000"/>
                  </a:solidFill>
                </a:rPr>
                <a:t>MICELAS</a:t>
              </a:r>
            </a:p>
          </p:txBody>
        </p:sp>
        <p:sp>
          <p:nvSpPr>
            <p:cNvPr id="41998" name="Cuadro de texto 13"/>
            <p:cNvSpPr txBox="1">
              <a:spLocks noChangeArrowheads="1"/>
            </p:cNvSpPr>
            <p:nvPr/>
          </p:nvSpPr>
          <p:spPr bwMode="auto">
            <a:xfrm>
              <a:off x="3379" y="1449"/>
              <a:ext cx="953" cy="212"/>
            </a:xfrm>
            <a:prstGeom prst="rect">
              <a:avLst/>
            </a:prstGeom>
            <a:solidFill>
              <a:srgbClr val="FFCAA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itchFamily="2" charset="2"/>
                <a:buChar char="u"/>
                <a:defRPr sz="2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«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s-ES_tradnl" altLang="es-AR" sz="1600" b="1">
                  <a:solidFill>
                    <a:srgbClr val="000000"/>
                  </a:solidFill>
                </a:rPr>
                <a:t>Sales biliares</a:t>
              </a:r>
            </a:p>
          </p:txBody>
        </p:sp>
        <p:sp>
          <p:nvSpPr>
            <p:cNvPr id="41999" name="Cuadro de texto 14"/>
            <p:cNvSpPr txBox="1">
              <a:spLocks noChangeArrowheads="1"/>
            </p:cNvSpPr>
            <p:nvPr/>
          </p:nvSpPr>
          <p:spPr bwMode="auto">
            <a:xfrm>
              <a:off x="4694" y="1207"/>
              <a:ext cx="953" cy="366"/>
            </a:xfrm>
            <a:prstGeom prst="rect">
              <a:avLst/>
            </a:prstGeom>
            <a:solidFill>
              <a:srgbClr val="FFCAA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itchFamily="2" charset="2"/>
                <a:buChar char="u"/>
                <a:defRPr sz="2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«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s-ES_tradnl" altLang="es-AR" sz="1600" b="1" i="1">
                  <a:solidFill>
                    <a:srgbClr val="000000"/>
                  </a:solidFill>
                </a:rPr>
                <a:t>Lipasa </a:t>
              </a:r>
              <a:r>
                <a:rPr lang="es-ES_tradnl" altLang="es-AR" sz="1600" b="1">
                  <a:solidFill>
                    <a:srgbClr val="000000"/>
                  </a:solidFill>
                </a:rPr>
                <a:t>pancreática</a:t>
              </a:r>
            </a:p>
          </p:txBody>
        </p:sp>
        <p:sp>
          <p:nvSpPr>
            <p:cNvPr id="42000" name="Cuadro de texto 15"/>
            <p:cNvSpPr txBox="1">
              <a:spLocks noChangeArrowheads="1"/>
            </p:cNvSpPr>
            <p:nvPr/>
          </p:nvSpPr>
          <p:spPr bwMode="auto">
            <a:xfrm>
              <a:off x="4807" y="1630"/>
              <a:ext cx="953" cy="368"/>
            </a:xfrm>
            <a:prstGeom prst="rect">
              <a:avLst/>
            </a:prstGeom>
            <a:solidFill>
              <a:srgbClr val="FFCAA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itchFamily="2" charset="2"/>
                <a:buChar char="u"/>
                <a:defRPr sz="2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«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s-ES_tradnl" altLang="es-AR" sz="1600" b="1">
                  <a:solidFill>
                    <a:srgbClr val="000000"/>
                  </a:solidFill>
                </a:rPr>
                <a:t>Triacilgliceroles</a:t>
              </a:r>
            </a:p>
          </p:txBody>
        </p:sp>
        <p:sp>
          <p:nvSpPr>
            <p:cNvPr id="42001" name="Cuadro de texto 16"/>
            <p:cNvSpPr txBox="1">
              <a:spLocks noChangeArrowheads="1"/>
            </p:cNvSpPr>
            <p:nvPr/>
          </p:nvSpPr>
          <p:spPr bwMode="auto">
            <a:xfrm>
              <a:off x="4876" y="2432"/>
              <a:ext cx="771" cy="366"/>
            </a:xfrm>
            <a:prstGeom prst="rect">
              <a:avLst/>
            </a:prstGeom>
            <a:solidFill>
              <a:srgbClr val="FFCAA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itchFamily="2" charset="2"/>
                <a:buChar char="u"/>
                <a:defRPr sz="2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«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s-ES_tradnl" altLang="es-AR" sz="1600" b="1">
                  <a:solidFill>
                    <a:srgbClr val="000000"/>
                  </a:solidFill>
                </a:rPr>
                <a:t>Digestión </a:t>
              </a:r>
              <a:r>
                <a:rPr lang="es-ES_tradnl" altLang="es-AR" sz="1600" b="1" i="1">
                  <a:solidFill>
                    <a:srgbClr val="000000"/>
                  </a:solidFill>
                </a:rPr>
                <a:t>lipasa</a:t>
              </a:r>
            </a:p>
          </p:txBody>
        </p:sp>
        <p:sp>
          <p:nvSpPr>
            <p:cNvPr id="42002" name="Cuadro de texto 17"/>
            <p:cNvSpPr txBox="1">
              <a:spLocks noChangeArrowheads="1"/>
            </p:cNvSpPr>
            <p:nvPr/>
          </p:nvSpPr>
          <p:spPr bwMode="auto">
            <a:xfrm>
              <a:off x="4740" y="3294"/>
              <a:ext cx="589" cy="366"/>
            </a:xfrm>
            <a:prstGeom prst="rect">
              <a:avLst/>
            </a:prstGeom>
            <a:solidFill>
              <a:srgbClr val="FFCAA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itchFamily="2" charset="2"/>
                <a:buChar char="u"/>
                <a:defRPr sz="2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«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s-ES_tradnl" altLang="es-AR" sz="1600" b="1">
                  <a:solidFill>
                    <a:srgbClr val="000000"/>
                  </a:solidFill>
                </a:rPr>
                <a:t>ACIDO GRASO</a:t>
              </a:r>
            </a:p>
          </p:txBody>
        </p:sp>
      </p:grpSp>
      <p:sp>
        <p:nvSpPr>
          <p:cNvPr id="41990" name="Cuadro de texto 18"/>
          <p:cNvSpPr txBox="1">
            <a:spLocks noChangeArrowheads="1"/>
          </p:cNvSpPr>
          <p:nvPr/>
        </p:nvSpPr>
        <p:spPr bwMode="auto">
          <a:xfrm>
            <a:off x="395288" y="5876925"/>
            <a:ext cx="66976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_tradnl" altLang="es-AR" sz="2400" b="1" u="sng">
                <a:solidFill>
                  <a:srgbClr val="FFFFFF"/>
                </a:solidFill>
                <a:latin typeface="Times New Roman" pitchFamily="18" charset="0"/>
              </a:rPr>
              <a:t>Colipasa</a:t>
            </a:r>
            <a:r>
              <a:rPr lang="es-ES_tradnl" altLang="es-AR" sz="2400" b="1">
                <a:solidFill>
                  <a:srgbClr val="FFFFFF"/>
                </a:solidFill>
                <a:latin typeface="Times New Roman" pitchFamily="18" charset="0"/>
              </a:rPr>
              <a:t>: Péptido que forma complejo con </a:t>
            </a:r>
            <a:r>
              <a:rPr lang="es-ES_tradnl" altLang="es-AR" sz="2400" b="1" i="1">
                <a:solidFill>
                  <a:srgbClr val="FFFFFF"/>
                </a:solidFill>
                <a:latin typeface="Times New Roman" pitchFamily="18" charset="0"/>
              </a:rPr>
              <a:t>lipasa</a:t>
            </a:r>
          </a:p>
        </p:txBody>
      </p:sp>
    </p:spTree>
    <p:extLst>
      <p:ext uri="{BB962C8B-B14F-4D97-AF65-F5344CB8AC3E}">
        <p14:creationId xmlns:p14="http://schemas.microsoft.com/office/powerpoint/2010/main" val="1348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ángulo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  <a:solidFill>
            <a:srgbClr val="00B0F0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s-ES" altLang="es-AR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SALES Y ACIDOS BILIARES</a:t>
            </a:r>
          </a:p>
        </p:txBody>
      </p:sp>
      <p:sp>
        <p:nvSpPr>
          <p:cNvPr id="71683" name="Rectángulo 6"/>
          <p:cNvSpPr>
            <a:spLocks noGrp="1" noChangeArrowheads="1"/>
          </p:cNvSpPr>
          <p:nvPr>
            <p:ph type="body" idx="1"/>
          </p:nvPr>
        </p:nvSpPr>
        <p:spPr>
          <a:xfrm>
            <a:off x="468313" y="1412875"/>
            <a:ext cx="8351837" cy="5256213"/>
          </a:xfrm>
        </p:spPr>
        <p:txBody>
          <a:bodyPr/>
          <a:lstStyle/>
          <a:p>
            <a:pPr eaLnBrk="1" hangingPunct="1">
              <a:defRPr/>
            </a:pPr>
            <a:r>
              <a:rPr lang="es-ES" dirty="0" smtClean="0"/>
              <a:t>Contienen 24 C y 2 ó 3 hidroxilos</a:t>
            </a:r>
          </a:p>
          <a:p>
            <a:pPr eaLnBrk="1" hangingPunct="1">
              <a:defRPr/>
            </a:pPr>
            <a:r>
              <a:rPr lang="es-ES" dirty="0" smtClean="0"/>
              <a:t>Son anfipáticos</a:t>
            </a:r>
          </a:p>
          <a:p>
            <a:pPr eaLnBrk="1" hangingPunct="1">
              <a:defRPr/>
            </a:pPr>
            <a:r>
              <a:rPr lang="es-ES" dirty="0" smtClean="0"/>
              <a:t>Agentes emulsionantes</a:t>
            </a:r>
          </a:p>
          <a:p>
            <a:pPr eaLnBrk="1" hangingPunct="1">
              <a:defRPr/>
            </a:pPr>
            <a:r>
              <a:rPr lang="es-ES" u="sng" dirty="0" smtClean="0"/>
              <a:t>ACIDOS BILIARES PRIMARIOS</a:t>
            </a:r>
            <a:r>
              <a:rPr lang="es-ES" dirty="0" smtClean="0"/>
              <a:t>             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es-ES" dirty="0"/>
              <a:t> </a:t>
            </a:r>
            <a:r>
              <a:rPr lang="es-ES" dirty="0" smtClean="0"/>
              <a:t>  (Cólico y Quenodesoxicólico)</a:t>
            </a:r>
          </a:p>
          <a:p>
            <a:pPr eaLnBrk="1" hangingPunct="1">
              <a:defRPr/>
            </a:pPr>
            <a:r>
              <a:rPr lang="es-ES" u="sng" dirty="0" smtClean="0"/>
              <a:t>ACIDOS BILIARES SECUNDARIOS</a:t>
            </a:r>
            <a:r>
              <a:rPr lang="es-ES" dirty="0" smtClean="0"/>
              <a:t> (Desoxicólico y Litocólico)</a:t>
            </a:r>
          </a:p>
          <a:p>
            <a:pPr eaLnBrk="1" hangingPunct="1">
              <a:defRPr/>
            </a:pPr>
            <a:r>
              <a:rPr lang="es-ES" u="sng" dirty="0" smtClean="0"/>
              <a:t>SALES BILIARES</a:t>
            </a:r>
            <a:r>
              <a:rPr lang="es-ES" dirty="0" smtClean="0"/>
              <a:t>: GLICINA Y TAURINA</a:t>
            </a:r>
          </a:p>
          <a:p>
            <a:pPr eaLnBrk="1" hangingPunct="1">
              <a:buFontTx/>
              <a:buNone/>
              <a:defRPr/>
            </a:pPr>
            <a:r>
              <a:rPr lang="es-ES" dirty="0" smtClean="0"/>
              <a:t>    (Glicocólico ó taurocólico)</a:t>
            </a:r>
          </a:p>
        </p:txBody>
      </p:sp>
    </p:spTree>
    <p:extLst>
      <p:ext uri="{BB962C8B-B14F-4D97-AF65-F5344CB8AC3E}">
        <p14:creationId xmlns:p14="http://schemas.microsoft.com/office/powerpoint/2010/main" val="772304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3 Marcador de número de diapositiva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A491F32-A8C1-41B8-903A-4F01333DEC13}" type="slidenum">
              <a:rPr lang="es-E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43</a:t>
            </a:fld>
            <a:endParaRPr lang="es-ES" smtClean="0">
              <a:solidFill>
                <a:srgbClr val="FFFFFF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195263" y="188913"/>
            <a:ext cx="8567737" cy="563231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MX" sz="2400" b="1" dirty="0">
                <a:latin typeface="+mn-lt"/>
                <a:cs typeface="+mn-cs"/>
              </a:rPr>
              <a:t>En hígado los ácidos biliares </a:t>
            </a:r>
            <a:r>
              <a:rPr lang="es-MX" sz="2400" b="1" dirty="0" smtClean="0">
                <a:latin typeface="+mn-lt"/>
                <a:cs typeface="+mn-cs"/>
              </a:rPr>
              <a:t>(AB) se </a:t>
            </a:r>
            <a:r>
              <a:rPr lang="es-MX" sz="2400" b="1" dirty="0">
                <a:latin typeface="+mn-lt"/>
                <a:cs typeface="+mn-cs"/>
              </a:rPr>
              <a:t>conjugan con aminoácidos y así pasan a la vesícula biliar.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24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400" b="1" dirty="0">
                <a:latin typeface="+mn-lt"/>
                <a:cs typeface="+mn-cs"/>
              </a:rPr>
              <a:t>Puesto que la bilis contiene una cantidad importante de Na+ y K+ y el pH es alcalino, los AB se encuentran como sales biliares (SB)</a:t>
            </a:r>
            <a:r>
              <a:rPr lang="es-MX" sz="2400" b="1" dirty="0">
                <a:latin typeface="+mn-lt"/>
                <a:cs typeface="+mn-cs"/>
                <a:sym typeface="Wingdings" pitchFamily="2" charset="2"/>
              </a:rPr>
              <a:t> así llegan al intestino.</a:t>
            </a:r>
            <a:endParaRPr lang="es-MX" sz="24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2400" b="1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MX" sz="2400" b="1" dirty="0">
                <a:latin typeface="+mn-lt"/>
                <a:cs typeface="+mn-cs"/>
              </a:rPr>
              <a:t>En intestino las SB son en parte excretadas y en parte </a:t>
            </a:r>
            <a:r>
              <a:rPr lang="es-MX" sz="2400" b="1" dirty="0" smtClean="0">
                <a:latin typeface="+mn-lt"/>
                <a:cs typeface="+mn-cs"/>
              </a:rPr>
              <a:t>reabsorbidas: </a:t>
            </a:r>
            <a:r>
              <a:rPr lang="es-MX" sz="2400" b="1" dirty="0" smtClean="0">
                <a:solidFill>
                  <a:srgbClr val="FF0000"/>
                </a:solidFill>
                <a:latin typeface="+mn-lt"/>
                <a:cs typeface="+mn-cs"/>
                <a:sym typeface="Wingdings" pitchFamily="2" charset="2"/>
              </a:rPr>
              <a:t>CICLO ENTEROHEPÁTICO </a:t>
            </a:r>
            <a:r>
              <a:rPr lang="es-MX" sz="2400" b="1" dirty="0" smtClean="0">
                <a:latin typeface="+mn-lt"/>
                <a:cs typeface="+mn-cs"/>
                <a:sym typeface="Wingdings" pitchFamily="2" charset="2"/>
              </a:rPr>
              <a:t>y enviadas nuevamente al hígado.</a:t>
            </a:r>
            <a:endParaRPr lang="es-MX" sz="24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2400" b="1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-MX" sz="2400" b="1" dirty="0" smtClean="0">
                <a:latin typeface="+mn-lt"/>
                <a:cs typeface="+mn-cs"/>
                <a:sym typeface="Wingdings" pitchFamily="2" charset="2"/>
              </a:rPr>
              <a:t>Lo </a:t>
            </a:r>
            <a:r>
              <a:rPr lang="es-MX" sz="2400" b="1" dirty="0">
                <a:latin typeface="+mn-lt"/>
                <a:cs typeface="+mn-cs"/>
                <a:sym typeface="Wingdings" pitchFamily="2" charset="2"/>
              </a:rPr>
              <a:t>que no se absorbe sufre en intestino la acción de bacterias de la flora </a:t>
            </a:r>
            <a:r>
              <a:rPr lang="es-MX" sz="2400" b="1" dirty="0" smtClean="0">
                <a:latin typeface="+mn-lt"/>
                <a:cs typeface="+mn-cs"/>
                <a:sym typeface="Wingdings" pitchFamily="2" charset="2"/>
              </a:rPr>
              <a:t>normal.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-MX" sz="2400" b="1" dirty="0" smtClean="0">
                <a:latin typeface="+mn-lt"/>
                <a:cs typeface="+mn-cs"/>
                <a:sym typeface="Wingdings" pitchFamily="2" charset="2"/>
              </a:rPr>
              <a:t>Se </a:t>
            </a:r>
            <a:r>
              <a:rPr lang="es-MX" sz="2400" b="1" dirty="0">
                <a:latin typeface="+mn-lt"/>
                <a:cs typeface="+mn-cs"/>
                <a:sym typeface="Wingdings" pitchFamily="2" charset="2"/>
              </a:rPr>
              <a:t>producen COPROSTANOL Y COLESTANOL  isómeros que representan los esteroles de materia fecal.</a:t>
            </a:r>
            <a:endParaRPr lang="es-AR" sz="2400" b="1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263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83A897-5961-4BE9-A28F-AEACCC115FBA}" type="slidenum">
              <a:rPr lang="es-ES" smtClean="0"/>
              <a:pPr>
                <a:defRPr/>
              </a:pPr>
              <a:t>44</a:t>
            </a:fld>
            <a:endParaRPr lang="es-ES"/>
          </a:p>
        </p:txBody>
      </p:sp>
      <p:pic>
        <p:nvPicPr>
          <p:cNvPr id="4710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3" y="1052736"/>
            <a:ext cx="8058150" cy="5113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108" name="2 CuadroTexto"/>
          <p:cNvSpPr txBox="1">
            <a:spLocks noChangeArrowheads="1"/>
          </p:cNvSpPr>
          <p:nvPr/>
        </p:nvSpPr>
        <p:spPr bwMode="auto">
          <a:xfrm>
            <a:off x="5435600" y="5013325"/>
            <a:ext cx="12239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AR" altLang="es-AR" sz="1800" b="1">
                <a:solidFill>
                  <a:srgbClr val="FF0000"/>
                </a:solidFill>
              </a:rPr>
              <a:t>(Resinas)</a:t>
            </a:r>
          </a:p>
        </p:txBody>
      </p:sp>
      <p:sp>
        <p:nvSpPr>
          <p:cNvPr id="3" name="2 CuadroTexto"/>
          <p:cNvSpPr txBox="1"/>
          <p:nvPr/>
        </p:nvSpPr>
        <p:spPr>
          <a:xfrm>
            <a:off x="343681" y="404664"/>
            <a:ext cx="8672065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AR" sz="2400" b="1" dirty="0" smtClean="0"/>
              <a:t>CONTROL DE LOS NIVELES DE COLESTEROL SÉRICO</a:t>
            </a:r>
            <a:endParaRPr lang="es-AR" sz="2400" b="1" dirty="0"/>
          </a:p>
        </p:txBody>
      </p:sp>
    </p:spTree>
    <p:extLst>
      <p:ext uri="{BB962C8B-B14F-4D97-AF65-F5344CB8AC3E}">
        <p14:creationId xmlns:p14="http://schemas.microsoft.com/office/powerpoint/2010/main" val="1756634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Text Box 2"/>
          <p:cNvSpPr txBox="1">
            <a:spLocks noChangeArrowheads="1"/>
          </p:cNvSpPr>
          <p:nvPr/>
        </p:nvSpPr>
        <p:spPr bwMode="auto">
          <a:xfrm>
            <a:off x="611188" y="1341438"/>
            <a:ext cx="7704137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0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Bibliografia</a:t>
            </a:r>
            <a:r>
              <a:rPr lang="es-ES_tradnl" sz="20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_tradnl" sz="2000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600" dirty="0">
                <a:solidFill>
                  <a:srgbClr val="0000CC"/>
                </a:solidFill>
                <a:latin typeface="+mn-lt"/>
                <a:cs typeface="+mn-cs"/>
              </a:rPr>
              <a:t>1- BLANCO A., “Química Biológica”, Ed. El Ateneo, 8a </a:t>
            </a:r>
            <a:r>
              <a:rPr lang="es-ES_tradnl" sz="1600" dirty="0" err="1">
                <a:solidFill>
                  <a:srgbClr val="0000CC"/>
                </a:solidFill>
                <a:latin typeface="+mn-lt"/>
                <a:cs typeface="+mn-cs"/>
              </a:rPr>
              <a:t>edic</a:t>
            </a:r>
            <a:r>
              <a:rPr lang="es-ES_tradnl" sz="1600" dirty="0">
                <a:solidFill>
                  <a:srgbClr val="0000CC"/>
                </a:solidFill>
                <a:latin typeface="+mn-lt"/>
                <a:cs typeface="+mn-cs"/>
              </a:rPr>
              <a:t>., Bs. As. (2007).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600" dirty="0">
                <a:solidFill>
                  <a:srgbClr val="0000CC"/>
                </a:solidFill>
                <a:latin typeface="+mn-lt"/>
                <a:cs typeface="+mn-cs"/>
              </a:rPr>
              <a:t>2- LEHNINGER, A.L., "Principios de Bioquímica", Ed. Omega, 4ª ed. (2008).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600" dirty="0">
                <a:solidFill>
                  <a:srgbClr val="0000CC"/>
                </a:solidFill>
                <a:latin typeface="+mn-lt"/>
                <a:cs typeface="+mn-cs"/>
              </a:rPr>
              <a:t>3- Docentes de Química Biológica, “</a:t>
            </a:r>
            <a:r>
              <a:rPr lang="es-AR" sz="1600" dirty="0">
                <a:solidFill>
                  <a:srgbClr val="0000CC"/>
                </a:solidFill>
                <a:latin typeface="+mn-lt"/>
                <a:cs typeface="+mn-cs"/>
              </a:rPr>
              <a:t>QUIMICA BIOLOGICA Orientada a Ciencias de los Alimentos”, Nueva Editorial Universitaria de la Universidad Nacional de San Luis.</a:t>
            </a:r>
            <a:endParaRPr lang="es-ES_tradnl" sz="1600" dirty="0">
              <a:solidFill>
                <a:srgbClr val="0000CC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600" dirty="0">
                <a:solidFill>
                  <a:srgbClr val="0000CC"/>
                </a:solidFill>
                <a:latin typeface="+mn-lt"/>
                <a:cs typeface="+mn-cs"/>
              </a:rPr>
              <a:t>4- LIM M.Y., “ Lo esencial en Metabolismo y Nutrición”, Ed. </a:t>
            </a:r>
            <a:r>
              <a:rPr lang="es-ES_tradnl" sz="1600" dirty="0" err="1">
                <a:solidFill>
                  <a:srgbClr val="0000CC"/>
                </a:solidFill>
                <a:latin typeface="+mn-lt"/>
                <a:cs typeface="+mn-cs"/>
              </a:rPr>
              <a:t>Elsevier</a:t>
            </a:r>
            <a:r>
              <a:rPr lang="es-ES_tradnl" sz="1600" dirty="0">
                <a:solidFill>
                  <a:srgbClr val="0000CC"/>
                </a:solidFill>
                <a:latin typeface="+mn-lt"/>
                <a:cs typeface="+mn-cs"/>
              </a:rPr>
              <a:t>, 3ra. ed., Barcelona (2010).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_tradnl" sz="1600" b="1" dirty="0">
              <a:solidFill>
                <a:schemeClr val="accent2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23850" y="0"/>
            <a:ext cx="8497888" cy="6873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747" name="Text Box 6"/>
          <p:cNvSpPr txBox="1">
            <a:spLocks noChangeArrowheads="1"/>
          </p:cNvSpPr>
          <p:nvPr/>
        </p:nvSpPr>
        <p:spPr bwMode="auto">
          <a:xfrm>
            <a:off x="2951163" y="1773238"/>
            <a:ext cx="900112" cy="581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1600" b="1" i="1">
                <a:latin typeface="Arial" charset="0"/>
              </a:rPr>
              <a:t>Citrato sintasa</a:t>
            </a:r>
          </a:p>
        </p:txBody>
      </p:sp>
      <p:sp>
        <p:nvSpPr>
          <p:cNvPr id="31748" name="Text Box 7"/>
          <p:cNvSpPr txBox="1">
            <a:spLocks noChangeArrowheads="1"/>
          </p:cNvSpPr>
          <p:nvPr/>
        </p:nvSpPr>
        <p:spPr bwMode="auto">
          <a:xfrm>
            <a:off x="5508625" y="2060575"/>
            <a:ext cx="863600" cy="581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1600" b="1" i="1">
                <a:latin typeface="Arial" charset="0"/>
              </a:rPr>
              <a:t>Citrato liasa</a:t>
            </a:r>
          </a:p>
        </p:txBody>
      </p:sp>
      <p:sp>
        <p:nvSpPr>
          <p:cNvPr id="6" name="5 Elipse"/>
          <p:cNvSpPr/>
          <p:nvPr/>
        </p:nvSpPr>
        <p:spPr>
          <a:xfrm>
            <a:off x="2928938" y="1214438"/>
            <a:ext cx="785812" cy="5715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/>
          </a:p>
        </p:txBody>
      </p:sp>
      <p:sp>
        <p:nvSpPr>
          <p:cNvPr id="7" name="6 Elipse"/>
          <p:cNvSpPr/>
          <p:nvPr/>
        </p:nvSpPr>
        <p:spPr>
          <a:xfrm>
            <a:off x="5357813" y="1214438"/>
            <a:ext cx="785812" cy="5715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/>
          </a:p>
        </p:txBody>
      </p:sp>
      <p:sp>
        <p:nvSpPr>
          <p:cNvPr id="8" name="7 Rectángulo redondeado"/>
          <p:cNvSpPr/>
          <p:nvPr/>
        </p:nvSpPr>
        <p:spPr>
          <a:xfrm>
            <a:off x="1285875" y="2143125"/>
            <a:ext cx="1071563" cy="428625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/>
          </a:p>
        </p:txBody>
      </p:sp>
      <p:sp>
        <p:nvSpPr>
          <p:cNvPr id="9" name="8 Rectángulo redondeado"/>
          <p:cNvSpPr/>
          <p:nvPr/>
        </p:nvSpPr>
        <p:spPr>
          <a:xfrm>
            <a:off x="7286625" y="2143125"/>
            <a:ext cx="1071563" cy="428625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/>
          </a:p>
        </p:txBody>
      </p:sp>
      <p:sp>
        <p:nvSpPr>
          <p:cNvPr id="10" name="9 Rectángulo redondeado"/>
          <p:cNvSpPr/>
          <p:nvPr/>
        </p:nvSpPr>
        <p:spPr>
          <a:xfrm>
            <a:off x="7500938" y="1571625"/>
            <a:ext cx="1071562" cy="42862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/>
          </a:p>
        </p:txBody>
      </p:sp>
      <p:sp>
        <p:nvSpPr>
          <p:cNvPr id="11" name="10 Elipse"/>
          <p:cNvSpPr/>
          <p:nvPr/>
        </p:nvSpPr>
        <p:spPr>
          <a:xfrm>
            <a:off x="6715125" y="4786313"/>
            <a:ext cx="714375" cy="4286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/>
          </a:p>
        </p:txBody>
      </p:sp>
      <p:sp>
        <p:nvSpPr>
          <p:cNvPr id="12" name="11 Elipse"/>
          <p:cNvSpPr/>
          <p:nvPr/>
        </p:nvSpPr>
        <p:spPr>
          <a:xfrm>
            <a:off x="5510213" y="5214938"/>
            <a:ext cx="785812" cy="5715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/>
          </a:p>
        </p:txBody>
      </p:sp>
      <p:sp>
        <p:nvSpPr>
          <p:cNvPr id="13" name="12 Elipse"/>
          <p:cNvSpPr/>
          <p:nvPr/>
        </p:nvSpPr>
        <p:spPr>
          <a:xfrm>
            <a:off x="2500313" y="5286375"/>
            <a:ext cx="785812" cy="5715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/>
          </a:p>
        </p:txBody>
      </p:sp>
      <p:sp>
        <p:nvSpPr>
          <p:cNvPr id="31757" name="13 CuadroTexto"/>
          <p:cNvSpPr txBox="1">
            <a:spLocks noChangeArrowheads="1"/>
          </p:cNvSpPr>
          <p:nvPr/>
        </p:nvSpPr>
        <p:spPr bwMode="auto">
          <a:xfrm>
            <a:off x="5076056" y="6021288"/>
            <a:ext cx="36607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ES_tradnl" altLang="es-AR" sz="1800" b="1" dirty="0">
                <a:solidFill>
                  <a:srgbClr val="FF0000"/>
                </a:solidFill>
                <a:latin typeface="Arial" charset="0"/>
              </a:rPr>
              <a:t>Transferencia de grupos acetilo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ES_tradnl" altLang="es-AR" sz="1800" b="1" dirty="0">
                <a:solidFill>
                  <a:srgbClr val="FF0000"/>
                </a:solidFill>
                <a:latin typeface="Arial" charset="0"/>
              </a:rPr>
              <a:t>de mitocondria a </a:t>
            </a:r>
            <a:r>
              <a:rPr lang="es-ES_tradnl" altLang="es-AR" sz="1800" b="1" dirty="0" err="1">
                <a:solidFill>
                  <a:srgbClr val="FF0000"/>
                </a:solidFill>
                <a:latin typeface="Arial" charset="0"/>
              </a:rPr>
              <a:t>citosol</a:t>
            </a:r>
            <a:endParaRPr lang="es-AR" altLang="es-AR" sz="1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611560" y="323056"/>
            <a:ext cx="2339603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s-AR" b="1" dirty="0" smtClean="0"/>
              <a:t>Matriz mitocondrial</a:t>
            </a:r>
            <a:endParaRPr lang="es-AR" b="1" dirty="0"/>
          </a:p>
        </p:txBody>
      </p:sp>
      <p:sp>
        <p:nvSpPr>
          <p:cNvPr id="3" name="2 CuadroTexto"/>
          <p:cNvSpPr txBox="1"/>
          <p:nvPr/>
        </p:nvSpPr>
        <p:spPr>
          <a:xfrm>
            <a:off x="6143625" y="323056"/>
            <a:ext cx="1678781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s-AR" b="1" dirty="0" err="1" smtClean="0"/>
              <a:t>citosol</a:t>
            </a:r>
            <a:endParaRPr lang="es-AR" b="1" dirty="0"/>
          </a:p>
        </p:txBody>
      </p:sp>
    </p:spTree>
    <p:extLst>
      <p:ext uri="{BB962C8B-B14F-4D97-AF65-F5344CB8AC3E}">
        <p14:creationId xmlns:p14="http://schemas.microsoft.com/office/powerpoint/2010/main" val="3912322279"/>
      </p:ext>
    </p:extLst>
  </p:cSld>
  <p:clrMapOvr>
    <a:masterClrMapping/>
  </p:clrMapOvr>
  <p:transition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428750" y="1214438"/>
            <a:ext cx="6096000" cy="530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533400" indent="-533400">
              <a:spcBef>
                <a:spcPct val="20000"/>
              </a:spcBef>
              <a:defRPr/>
            </a:pPr>
            <a:r>
              <a:rPr lang="es-E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Precursores</a:t>
            </a:r>
          </a:p>
          <a:p>
            <a:pPr marL="533400" indent="-533400">
              <a:spcBef>
                <a:spcPct val="20000"/>
              </a:spcBef>
              <a:defRPr/>
            </a:pPr>
            <a:r>
              <a:rPr lang="es-ES" sz="28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Acetil-CoA y Malonil-CoA</a:t>
            </a:r>
          </a:p>
          <a:p>
            <a:pPr marL="533400" indent="-533400">
              <a:spcBef>
                <a:spcPct val="20000"/>
              </a:spcBef>
              <a:defRPr/>
            </a:pPr>
            <a:endParaRPr lang="es-ES" sz="28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533400" indent="-533400">
              <a:spcBef>
                <a:spcPct val="20000"/>
              </a:spcBef>
              <a:defRPr/>
            </a:pPr>
            <a:r>
              <a:rPr lang="es-E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Etapas</a:t>
            </a:r>
          </a:p>
          <a:p>
            <a:pPr marL="533400" indent="-53340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es-ES" sz="2800" dirty="0"/>
              <a:t>I) </a:t>
            </a:r>
            <a:r>
              <a:rPr lang="es-ES" sz="2800" dirty="0">
                <a:solidFill>
                  <a:srgbClr val="FF0000"/>
                </a:solidFill>
              </a:rPr>
              <a:t>Formación</a:t>
            </a:r>
            <a:r>
              <a:rPr lang="es-ES" sz="2800" dirty="0"/>
              <a:t> de </a:t>
            </a:r>
            <a:r>
              <a:rPr lang="es-ES" sz="2800" dirty="0">
                <a:solidFill>
                  <a:srgbClr val="0000CC"/>
                </a:solidFill>
              </a:rPr>
              <a:t>Malonil-CoA</a:t>
            </a:r>
            <a:r>
              <a:rPr lang="es-ES" sz="2800" dirty="0">
                <a:solidFill>
                  <a:srgbClr val="C00000"/>
                </a:solidFill>
              </a:rPr>
              <a:t> </a:t>
            </a:r>
            <a:r>
              <a:rPr lang="es-ES" sz="2800" dirty="0"/>
              <a:t>por la </a:t>
            </a:r>
            <a:r>
              <a:rPr lang="es-ES" sz="2800" dirty="0">
                <a:solidFill>
                  <a:srgbClr val="FF0000"/>
                </a:solidFill>
              </a:rPr>
              <a:t>Acetil-CoA carboxilasa (ACC)</a:t>
            </a:r>
            <a:endParaRPr lang="es-ES" sz="2800" dirty="0"/>
          </a:p>
          <a:p>
            <a:pPr marL="533400" indent="-53340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endParaRPr lang="es-ES" sz="2800" dirty="0"/>
          </a:p>
          <a:p>
            <a:pPr marL="533400" indent="-53340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es-ES" sz="2800" dirty="0"/>
              <a:t>II) Reacciones catalizadas por el complejo </a:t>
            </a:r>
            <a:r>
              <a:rPr lang="es-ES" sz="2800" dirty="0" err="1"/>
              <a:t>multienzimático</a:t>
            </a:r>
            <a:r>
              <a:rPr lang="es-ES" sz="2800" dirty="0"/>
              <a:t> de la </a:t>
            </a:r>
            <a:r>
              <a:rPr lang="es-ES" sz="2800" dirty="0">
                <a:solidFill>
                  <a:srgbClr val="FF3300"/>
                </a:solidFill>
              </a:rPr>
              <a:t>Ácido graso </a:t>
            </a:r>
            <a:r>
              <a:rPr lang="es-ES" sz="2800" dirty="0" err="1">
                <a:solidFill>
                  <a:srgbClr val="FF3300"/>
                </a:solidFill>
              </a:rPr>
              <a:t>sintasa</a:t>
            </a:r>
            <a:r>
              <a:rPr lang="es-ES" sz="2800" dirty="0">
                <a:solidFill>
                  <a:srgbClr val="FF3300"/>
                </a:solidFill>
              </a:rPr>
              <a:t> (AGS)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68313" y="357188"/>
            <a:ext cx="8123237" cy="928687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es-E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SÍNTESIS </a:t>
            </a:r>
            <a:r>
              <a:rPr lang="es-E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DE NOVO </a:t>
            </a:r>
            <a:r>
              <a:rPr lang="es-E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DE ÁCIDOS GRASOS</a:t>
            </a:r>
          </a:p>
        </p:txBody>
      </p:sp>
    </p:spTree>
    <p:extLst>
      <p:ext uri="{BB962C8B-B14F-4D97-AF65-F5344CB8AC3E}">
        <p14:creationId xmlns:p14="http://schemas.microsoft.com/office/powerpoint/2010/main" val="2481164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6 Marcador de número de diapositiva"/>
          <p:cNvSpPr txBox="1">
            <a:spLocks noGrp="1"/>
          </p:cNvSpPr>
          <p:nvPr/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algn="r">
              <a:defRPr/>
            </a:pPr>
            <a:fld id="{089D8C60-8F2D-4E8B-B8A4-4ADC4EB67E2A}" type="slidenum">
              <a:rPr lang="es-ES" sz="1400">
                <a:latin typeface="+mn-lt"/>
                <a:cs typeface="+mn-cs"/>
              </a:rPr>
              <a:pPr algn="r">
                <a:defRPr/>
              </a:pPr>
              <a:t>7</a:t>
            </a:fld>
            <a:endParaRPr lang="es-ES" sz="1400">
              <a:latin typeface="+mn-lt"/>
              <a:cs typeface="+mn-cs"/>
            </a:endParaRPr>
          </a:p>
        </p:txBody>
      </p:sp>
      <p:sp>
        <p:nvSpPr>
          <p:cNvPr id="33795" name="Rectangle 3" descr="Rombos punteados"/>
          <p:cNvSpPr>
            <a:spLocks noChangeArrowheads="1"/>
          </p:cNvSpPr>
          <p:nvPr/>
        </p:nvSpPr>
        <p:spPr bwMode="auto">
          <a:xfrm>
            <a:off x="539750" y="1700213"/>
            <a:ext cx="8316913" cy="4392612"/>
          </a:xfrm>
          <a:prstGeom prst="rect">
            <a:avLst/>
          </a:prstGeom>
          <a:pattFill prst="dotDmnd">
            <a:fgClr>
              <a:srgbClr val="B9D4FF"/>
            </a:fgClr>
            <a:bgClr>
              <a:schemeClr val="bg1"/>
            </a:bgClr>
          </a:patt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lIns="92075" tIns="46038" rIns="92075" bIns="46038"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Char char="•"/>
            </a:pPr>
            <a:r>
              <a:rPr lang="es-ES" altLang="es-AR" sz="2800">
                <a:latin typeface="Arial" charset="0"/>
              </a:rPr>
              <a:t>Ocurre una carboxilación que utiliza </a:t>
            </a:r>
            <a:r>
              <a:rPr lang="es-ES" altLang="es-AR" sz="2800">
                <a:solidFill>
                  <a:srgbClr val="FF0000"/>
                </a:solidFill>
                <a:latin typeface="Arial" charset="0"/>
              </a:rPr>
              <a:t>HCO</a:t>
            </a:r>
            <a:r>
              <a:rPr lang="es-ES" altLang="es-AR" sz="2800" baseline="-25000">
                <a:solidFill>
                  <a:srgbClr val="FF0000"/>
                </a:solidFill>
                <a:latin typeface="Arial" charset="0"/>
              </a:rPr>
              <a:t>3</a:t>
            </a:r>
            <a:r>
              <a:rPr lang="es-ES" altLang="es-AR" sz="2800" baseline="30000">
                <a:solidFill>
                  <a:srgbClr val="FF0000"/>
                </a:solidFill>
                <a:latin typeface="Arial" charset="0"/>
              </a:rPr>
              <a:t>-</a:t>
            </a:r>
            <a:r>
              <a:rPr lang="es-ES" altLang="es-AR" sz="2800">
                <a:latin typeface="Arial" charset="0"/>
              </a:rPr>
              <a:t> como fuente de CO</a:t>
            </a:r>
            <a:r>
              <a:rPr lang="es-ES" altLang="es-AR" sz="2800" baseline="-25000">
                <a:latin typeface="Arial" charset="0"/>
              </a:rPr>
              <a:t>2</a:t>
            </a:r>
            <a:r>
              <a:rPr lang="es-ES" altLang="es-AR" sz="2800">
                <a:latin typeface="Arial" charset="0"/>
              </a:rPr>
              <a:t>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s-ES" altLang="es-AR" sz="2800">
              <a:latin typeface="Arial" charset="0"/>
            </a:endParaRPr>
          </a:p>
          <a:p>
            <a:pPr eaLnBrk="1" hangingPunct="1">
              <a:lnSpc>
                <a:spcPct val="90000"/>
              </a:lnSpc>
              <a:buFontTx/>
              <a:buChar char="•"/>
            </a:pPr>
            <a:r>
              <a:rPr lang="es-ES" altLang="es-AR" sz="2800">
                <a:latin typeface="Arial" charset="0"/>
              </a:rPr>
              <a:t>Interviene la enzima </a:t>
            </a:r>
            <a:r>
              <a:rPr lang="es-ES" altLang="es-AR" sz="2800" i="1">
                <a:solidFill>
                  <a:srgbClr val="FF0000"/>
                </a:solidFill>
                <a:latin typeface="Arial" charset="0"/>
              </a:rPr>
              <a:t>acetil-CoA carboxilasa</a:t>
            </a:r>
            <a:r>
              <a:rPr lang="es-ES" altLang="es-AR" sz="2800">
                <a:solidFill>
                  <a:srgbClr val="FF0000"/>
                </a:solidFill>
                <a:latin typeface="Arial" charset="0"/>
              </a:rPr>
              <a:t> </a:t>
            </a:r>
            <a:r>
              <a:rPr lang="es-ES" altLang="es-AR" sz="2800">
                <a:latin typeface="Arial" charset="0"/>
              </a:rPr>
              <a:t>que usa biotina como coenzima.</a:t>
            </a:r>
          </a:p>
          <a:p>
            <a:pPr eaLnBrk="1" hangingPunct="1">
              <a:lnSpc>
                <a:spcPct val="90000"/>
              </a:lnSpc>
              <a:buFontTx/>
              <a:buChar char="•"/>
            </a:pPr>
            <a:endParaRPr lang="es-ES" altLang="es-AR" sz="2800">
              <a:latin typeface="Arial" charset="0"/>
            </a:endParaRPr>
          </a:p>
          <a:p>
            <a:pPr eaLnBrk="1" hangingPunct="1">
              <a:lnSpc>
                <a:spcPct val="90000"/>
              </a:lnSpc>
              <a:buFontTx/>
              <a:buChar char="•"/>
            </a:pPr>
            <a:r>
              <a:rPr lang="es-ES" altLang="es-AR" sz="2800">
                <a:latin typeface="Arial" charset="0"/>
              </a:rPr>
              <a:t>Es el principal </a:t>
            </a:r>
            <a:r>
              <a:rPr lang="es-ES" altLang="es-AR" sz="2800">
                <a:solidFill>
                  <a:srgbClr val="FF0000"/>
                </a:solidFill>
                <a:latin typeface="Arial" charset="0"/>
              </a:rPr>
              <a:t>sitio de regulación </a:t>
            </a:r>
            <a:r>
              <a:rPr lang="es-ES" altLang="es-AR" sz="2800">
                <a:latin typeface="Arial" charset="0"/>
              </a:rPr>
              <a:t>de la síntesis de ac. Grasos.</a:t>
            </a:r>
          </a:p>
        </p:txBody>
      </p:sp>
      <p:sp>
        <p:nvSpPr>
          <p:cNvPr id="33796" name="5 Rectángulo"/>
          <p:cNvSpPr>
            <a:spLocks noChangeArrowheads="1"/>
          </p:cNvSpPr>
          <p:nvPr/>
        </p:nvSpPr>
        <p:spPr bwMode="auto">
          <a:xfrm>
            <a:off x="1071563" y="357188"/>
            <a:ext cx="6929437" cy="1176337"/>
          </a:xfrm>
          <a:prstGeom prst="rect">
            <a:avLst/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33400" indent="-5334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s-ES" altLang="es-AR" b="1">
                <a:latin typeface="Arial" charset="0"/>
              </a:rPr>
              <a:t>Etapa I) Formación de </a:t>
            </a:r>
            <a:r>
              <a:rPr lang="es-ES" altLang="es-AR" b="1">
                <a:solidFill>
                  <a:srgbClr val="0000CC"/>
                </a:solidFill>
                <a:latin typeface="Arial" charset="0"/>
              </a:rPr>
              <a:t>Malonil-CoA</a:t>
            </a:r>
          </a:p>
          <a:p>
            <a:pPr eaLnBrk="1" hangingPunct="1">
              <a:buClr>
                <a:schemeClr val="tx2"/>
              </a:buClr>
              <a:buSzPct val="75000"/>
              <a:buFont typeface="Wingdings" pitchFamily="2" charset="2"/>
              <a:buNone/>
            </a:pPr>
            <a:endParaRPr lang="es-ES" altLang="es-AR" b="1">
              <a:solidFill>
                <a:srgbClr val="0000CC"/>
              </a:solidFill>
              <a:latin typeface="Arial" charset="0"/>
            </a:endParaRPr>
          </a:p>
        </p:txBody>
      </p:sp>
      <p:sp>
        <p:nvSpPr>
          <p:cNvPr id="2" name="1 CuadroTexto"/>
          <p:cNvSpPr txBox="1"/>
          <p:nvPr/>
        </p:nvSpPr>
        <p:spPr>
          <a:xfrm rot="20134027">
            <a:off x="5867400" y="5311775"/>
            <a:ext cx="1944688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AR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Buscar información sobre Biotina!!!</a:t>
            </a:r>
          </a:p>
        </p:txBody>
      </p:sp>
    </p:spTree>
    <p:extLst>
      <p:ext uri="{BB962C8B-B14F-4D97-AF65-F5344CB8AC3E}">
        <p14:creationId xmlns:p14="http://schemas.microsoft.com/office/powerpoint/2010/main" val="535300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4"/>
          <p:cNvSpPr>
            <a:spLocks noChangeArrowheads="1"/>
          </p:cNvSpPr>
          <p:nvPr/>
        </p:nvSpPr>
        <p:spPr bwMode="auto">
          <a:xfrm>
            <a:off x="250825" y="260350"/>
            <a:ext cx="8229600" cy="1143000"/>
          </a:xfrm>
          <a:prstGeom prst="rect">
            <a:avLst/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800" b="1">
                <a:solidFill>
                  <a:srgbClr val="C00000"/>
                </a:solidFill>
                <a:latin typeface="Arial" charset="0"/>
              </a:rPr>
              <a:t>REACCION Y REGULACIÓN DE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800" b="1" i="1">
                <a:solidFill>
                  <a:srgbClr val="C00000"/>
                </a:solidFill>
                <a:latin typeface="Arial" charset="0"/>
              </a:rPr>
              <a:t>ACETIL-CoA CARBOXILASA</a:t>
            </a:r>
            <a:r>
              <a:rPr lang="es-ES" altLang="es-AR" sz="2800" b="1">
                <a:solidFill>
                  <a:srgbClr val="C00000"/>
                </a:solidFill>
                <a:latin typeface="Arial" charset="0"/>
              </a:rPr>
              <a:t> </a:t>
            </a:r>
          </a:p>
        </p:txBody>
      </p:sp>
      <p:sp>
        <p:nvSpPr>
          <p:cNvPr id="34819" name="Text Box 5"/>
          <p:cNvSpPr txBox="1">
            <a:spLocks noChangeArrowheads="1"/>
          </p:cNvSpPr>
          <p:nvPr/>
        </p:nvSpPr>
        <p:spPr bwMode="auto">
          <a:xfrm>
            <a:off x="539750" y="3933825"/>
            <a:ext cx="1446213" cy="376238"/>
          </a:xfrm>
          <a:prstGeom prst="rect">
            <a:avLst/>
          </a:prstGeom>
          <a:solidFill>
            <a:schemeClr val="bg1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latin typeface="Arial" charset="0"/>
              </a:rPr>
              <a:t>Acetil-CoA</a:t>
            </a:r>
          </a:p>
        </p:txBody>
      </p:sp>
      <p:sp>
        <p:nvSpPr>
          <p:cNvPr id="34820" name="Text Box 6"/>
          <p:cNvSpPr txBox="1">
            <a:spLocks noChangeArrowheads="1"/>
          </p:cNvSpPr>
          <p:nvPr/>
        </p:nvSpPr>
        <p:spPr bwMode="auto">
          <a:xfrm>
            <a:off x="3203575" y="3284538"/>
            <a:ext cx="1655763" cy="717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000" b="1" i="1">
                <a:solidFill>
                  <a:srgbClr val="FF3300"/>
                </a:solidFill>
                <a:latin typeface="Arial" charset="0"/>
              </a:rPr>
              <a:t>Acetil-CoA carboxilasa</a:t>
            </a:r>
          </a:p>
        </p:txBody>
      </p:sp>
      <p:sp>
        <p:nvSpPr>
          <p:cNvPr id="34821" name="Text Box 9"/>
          <p:cNvSpPr txBox="1">
            <a:spLocks noChangeArrowheads="1"/>
          </p:cNvSpPr>
          <p:nvPr/>
        </p:nvSpPr>
        <p:spPr bwMode="auto">
          <a:xfrm>
            <a:off x="6084888" y="4005263"/>
            <a:ext cx="1727200" cy="376237"/>
          </a:xfrm>
          <a:prstGeom prst="rect">
            <a:avLst/>
          </a:prstGeom>
          <a:solidFill>
            <a:schemeClr val="bg1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 dirty="0" err="1">
                <a:latin typeface="Arial" charset="0"/>
              </a:rPr>
              <a:t>Malonil-CoA</a:t>
            </a:r>
            <a:endParaRPr lang="es-ES" altLang="es-AR" sz="1800" b="1" dirty="0">
              <a:latin typeface="Arial" charset="0"/>
            </a:endParaRPr>
          </a:p>
        </p:txBody>
      </p:sp>
      <p:sp>
        <p:nvSpPr>
          <p:cNvPr id="34822" name="Text Box 10"/>
          <p:cNvSpPr txBox="1">
            <a:spLocks noChangeArrowheads="1"/>
          </p:cNvSpPr>
          <p:nvPr/>
        </p:nvSpPr>
        <p:spPr bwMode="auto">
          <a:xfrm>
            <a:off x="323850" y="2852738"/>
            <a:ext cx="19446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s-ES_tradnl" altLang="es-AR" sz="1800">
              <a:latin typeface="Arial" charset="0"/>
            </a:endParaRPr>
          </a:p>
        </p:txBody>
      </p:sp>
      <p:pic>
        <p:nvPicPr>
          <p:cNvPr id="34823" name="Picture 11" descr="ACETCO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647"/>
          <a:stretch>
            <a:fillRect/>
          </a:stretch>
        </p:blipFill>
        <p:spPr bwMode="auto">
          <a:xfrm>
            <a:off x="250825" y="2565400"/>
            <a:ext cx="2011363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4" name="Line 12"/>
          <p:cNvSpPr>
            <a:spLocks noChangeShapeType="1"/>
          </p:cNvSpPr>
          <p:nvPr/>
        </p:nvSpPr>
        <p:spPr bwMode="auto">
          <a:xfrm>
            <a:off x="3276600" y="3284538"/>
            <a:ext cx="1946275" cy="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4825" name="AutoShape 14"/>
          <p:cNvSpPr>
            <a:spLocks noChangeArrowheads="1"/>
          </p:cNvSpPr>
          <p:nvPr/>
        </p:nvSpPr>
        <p:spPr bwMode="auto">
          <a:xfrm>
            <a:off x="3708400" y="3068638"/>
            <a:ext cx="792163" cy="215900"/>
          </a:xfrm>
          <a:prstGeom prst="curvedUpArrow">
            <a:avLst>
              <a:gd name="adj1" fmla="val 73382"/>
              <a:gd name="adj2" fmla="val 146765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  <p:sp>
        <p:nvSpPr>
          <p:cNvPr id="34826" name="Text Box 16"/>
          <p:cNvSpPr txBox="1">
            <a:spLocks noChangeArrowheads="1"/>
          </p:cNvSpPr>
          <p:nvPr/>
        </p:nvSpPr>
        <p:spPr bwMode="auto">
          <a:xfrm>
            <a:off x="1692275" y="3068638"/>
            <a:ext cx="50323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latin typeface="Arial" charset="0"/>
              </a:rPr>
              <a:t>+</a:t>
            </a:r>
          </a:p>
        </p:txBody>
      </p:sp>
      <p:grpSp>
        <p:nvGrpSpPr>
          <p:cNvPr id="34827" name="Group 20"/>
          <p:cNvGrpSpPr>
            <a:grpSpLocks/>
          </p:cNvGrpSpPr>
          <p:nvPr/>
        </p:nvGrpSpPr>
        <p:grpSpPr bwMode="auto">
          <a:xfrm>
            <a:off x="5292725" y="2276475"/>
            <a:ext cx="3959225" cy="1617663"/>
            <a:chOff x="3334" y="1434"/>
            <a:chExt cx="2494" cy="1019"/>
          </a:xfrm>
        </p:grpSpPr>
        <p:pic>
          <p:nvPicPr>
            <p:cNvPr id="34842" name="Picture 17" descr="MALONCOA"/>
            <p:cNvPicPr>
              <a:picLocks noChangeAspect="1" noChangeArrowheads="1"/>
            </p:cNvPicPr>
            <p:nvPr/>
          </p:nvPicPr>
          <p:blipFill>
            <a:blip r:embed="rId3">
              <a:lum bright="-18000" contras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7937" b="18489"/>
            <a:stretch>
              <a:fillRect/>
            </a:stretch>
          </p:blipFill>
          <p:spPr bwMode="auto">
            <a:xfrm>
              <a:off x="3334" y="1434"/>
              <a:ext cx="2178" cy="10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43" name="Text Box 19"/>
            <p:cNvSpPr txBox="1">
              <a:spLocks noChangeArrowheads="1"/>
            </p:cNvSpPr>
            <p:nvPr/>
          </p:nvSpPr>
          <p:spPr bwMode="auto">
            <a:xfrm>
              <a:off x="5329" y="1842"/>
              <a:ext cx="499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s-ES" altLang="es-AR" sz="1800" b="1">
                  <a:latin typeface="Arial" charset="0"/>
                </a:rPr>
                <a:t>+ H+</a:t>
              </a:r>
              <a:endParaRPr lang="es-ES" altLang="es-AR" sz="1800">
                <a:latin typeface="Arial" charset="0"/>
              </a:endParaRPr>
            </a:p>
          </p:txBody>
        </p:sp>
      </p:grpSp>
      <p:sp>
        <p:nvSpPr>
          <p:cNvPr id="34828" name="Text Box 22"/>
          <p:cNvSpPr txBox="1">
            <a:spLocks noChangeArrowheads="1"/>
          </p:cNvSpPr>
          <p:nvPr/>
        </p:nvSpPr>
        <p:spPr bwMode="auto">
          <a:xfrm>
            <a:off x="5219700" y="2349500"/>
            <a:ext cx="1368425" cy="160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s-ES" altLang="es-AR" sz="1800">
              <a:latin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s-ES" altLang="es-AR" sz="1800">
              <a:latin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s-ES" altLang="es-AR" sz="1800">
              <a:latin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s-ES" altLang="es-AR" sz="1800">
              <a:latin typeface="Arial" charset="0"/>
            </a:endParaRPr>
          </a:p>
        </p:txBody>
      </p:sp>
      <p:sp>
        <p:nvSpPr>
          <p:cNvPr id="34831" name="Text Box 26"/>
          <p:cNvSpPr txBox="1">
            <a:spLocks noChangeArrowheads="1"/>
          </p:cNvSpPr>
          <p:nvPr/>
        </p:nvSpPr>
        <p:spPr bwMode="auto">
          <a:xfrm>
            <a:off x="3390900" y="3929063"/>
            <a:ext cx="1416050" cy="738187"/>
          </a:xfrm>
          <a:prstGeom prst="rect">
            <a:avLst/>
          </a:prstGeom>
          <a:noFill/>
          <a:ln w="9525">
            <a:solidFill>
              <a:srgbClr val="3366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>
                <a:solidFill>
                  <a:srgbClr val="3366FF"/>
                </a:solidFill>
                <a:latin typeface="Arial" charset="0"/>
              </a:rPr>
              <a:t>Biotina </a:t>
            </a:r>
            <a:r>
              <a:rPr lang="es-ES" altLang="es-AR" sz="1800" b="1">
                <a:solidFill>
                  <a:srgbClr val="3366FF"/>
                </a:solidFill>
                <a:latin typeface="Arial" charset="0"/>
              </a:rPr>
              <a:t>(Vit B7)</a:t>
            </a:r>
          </a:p>
        </p:txBody>
      </p:sp>
      <p:sp>
        <p:nvSpPr>
          <p:cNvPr id="34835" name="Oval 30"/>
          <p:cNvSpPr>
            <a:spLocks noChangeArrowheads="1"/>
          </p:cNvSpPr>
          <p:nvPr/>
        </p:nvSpPr>
        <p:spPr bwMode="auto">
          <a:xfrm>
            <a:off x="3419475" y="1844824"/>
            <a:ext cx="1512888" cy="792014"/>
          </a:xfrm>
          <a:prstGeom prst="ellipse">
            <a:avLst/>
          </a:prstGeom>
          <a:noFill/>
          <a:ln w="25400">
            <a:solidFill>
              <a:srgbClr val="0000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 dirty="0" smtClean="0">
                <a:solidFill>
                  <a:srgbClr val="3333FF"/>
                </a:solidFill>
                <a:latin typeface="Arial" charset="0"/>
              </a:rPr>
              <a:t>Citrato (+)</a:t>
            </a:r>
            <a:endParaRPr lang="es-ES" altLang="es-AR" sz="1800" b="1" dirty="0">
              <a:solidFill>
                <a:srgbClr val="3333FF"/>
              </a:solidFill>
              <a:latin typeface="Arial" charset="0"/>
            </a:endParaRPr>
          </a:p>
        </p:txBody>
      </p:sp>
      <p:sp>
        <p:nvSpPr>
          <p:cNvPr id="34839" name="Oval 34"/>
          <p:cNvSpPr>
            <a:spLocks noChangeArrowheads="1"/>
          </p:cNvSpPr>
          <p:nvPr/>
        </p:nvSpPr>
        <p:spPr bwMode="auto">
          <a:xfrm>
            <a:off x="3429794" y="4941094"/>
            <a:ext cx="1871662" cy="1080194"/>
          </a:xfrm>
          <a:prstGeom prst="ellipse">
            <a:avLst/>
          </a:prstGeom>
          <a:noFill/>
          <a:ln w="25400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600" b="1" dirty="0" smtClean="0">
                <a:solidFill>
                  <a:srgbClr val="3366FF"/>
                </a:solidFill>
                <a:latin typeface="Arial" charset="0"/>
              </a:rPr>
              <a:t>AG </a:t>
            </a:r>
            <a:r>
              <a:rPr lang="es-ES" altLang="es-AR" sz="1600" b="1" dirty="0">
                <a:solidFill>
                  <a:srgbClr val="3366FF"/>
                </a:solidFill>
                <a:latin typeface="Arial" charset="0"/>
              </a:rPr>
              <a:t>de cadena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600" b="1" dirty="0" smtClean="0">
                <a:solidFill>
                  <a:srgbClr val="3366FF"/>
                </a:solidFill>
                <a:latin typeface="Arial" charset="0"/>
              </a:rPr>
              <a:t>Larga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000" b="1" dirty="0" smtClean="0">
                <a:solidFill>
                  <a:srgbClr val="3366FF"/>
                </a:solidFill>
                <a:latin typeface="Arial" charset="0"/>
              </a:rPr>
              <a:t>(-)</a:t>
            </a:r>
            <a:endParaRPr lang="es-ES" altLang="es-AR" sz="2000" b="1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34840" name="Text Box 13"/>
          <p:cNvSpPr txBox="1">
            <a:spLocks noChangeArrowheads="1"/>
          </p:cNvSpPr>
          <p:nvPr/>
        </p:nvSpPr>
        <p:spPr bwMode="auto">
          <a:xfrm>
            <a:off x="3203575" y="2636838"/>
            <a:ext cx="2808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>
                <a:latin typeface="Arial" charset="0"/>
              </a:rPr>
              <a:t>ATP      ADP + Pi </a:t>
            </a:r>
          </a:p>
        </p:txBody>
      </p:sp>
      <p:sp>
        <p:nvSpPr>
          <p:cNvPr id="34841" name="Text Box 7"/>
          <p:cNvSpPr txBox="1">
            <a:spLocks noChangeArrowheads="1"/>
          </p:cNvSpPr>
          <p:nvPr/>
        </p:nvSpPr>
        <p:spPr bwMode="auto">
          <a:xfrm>
            <a:off x="1979613" y="2852738"/>
            <a:ext cx="1223962" cy="519112"/>
          </a:xfrm>
          <a:prstGeom prst="rect">
            <a:avLst/>
          </a:prstGeom>
          <a:solidFill>
            <a:srgbClr val="F9FD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800" b="1">
                <a:solidFill>
                  <a:srgbClr val="FF3300"/>
                </a:solidFill>
                <a:latin typeface="Arial" charset="0"/>
              </a:rPr>
              <a:t>HCO</a:t>
            </a:r>
            <a:r>
              <a:rPr lang="es-ES" altLang="es-AR" sz="2800" b="1" baseline="-25000">
                <a:solidFill>
                  <a:srgbClr val="FF3300"/>
                </a:solidFill>
                <a:latin typeface="Arial" charset="0"/>
              </a:rPr>
              <a:t>3</a:t>
            </a:r>
            <a:r>
              <a:rPr lang="es-ES" altLang="es-AR" sz="2800" b="1" baseline="30000">
                <a:solidFill>
                  <a:srgbClr val="FF3300"/>
                </a:solidFill>
                <a:latin typeface="Arial" charset="0"/>
              </a:rPr>
              <a:t>-</a:t>
            </a:r>
            <a:endParaRPr lang="es-ES" altLang="es-AR" sz="2800" b="1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2" name="1 Flecha abajo"/>
          <p:cNvSpPr/>
          <p:nvPr/>
        </p:nvSpPr>
        <p:spPr>
          <a:xfrm>
            <a:off x="6732240" y="4509120"/>
            <a:ext cx="289272" cy="648072"/>
          </a:xfrm>
          <a:prstGeom prst="down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3" name="2 CuadroTexto"/>
          <p:cNvSpPr txBox="1"/>
          <p:nvPr/>
        </p:nvSpPr>
        <p:spPr>
          <a:xfrm>
            <a:off x="6300191" y="5157192"/>
            <a:ext cx="255567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Se va a unir a la proteína transportadora de acilos (ACP) en la AGS (Acido graso </a:t>
            </a:r>
            <a:r>
              <a:rPr lang="es-AR" dirty="0" err="1" smtClean="0"/>
              <a:t>sintasa</a:t>
            </a:r>
            <a:r>
              <a:rPr lang="es-AR" dirty="0" smtClean="0"/>
              <a:t>)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601039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35" grpId="0" animBg="1"/>
      <p:bldP spid="34839" grpId="0" animBg="1"/>
      <p:bldP spid="2" grpId="0" animBg="1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4" name="Text Box 4" descr="Rombos punteados"/>
          <p:cNvSpPr txBox="1">
            <a:spLocks noChangeArrowheads="1"/>
          </p:cNvSpPr>
          <p:nvPr/>
        </p:nvSpPr>
        <p:spPr bwMode="auto">
          <a:xfrm>
            <a:off x="0" y="5661025"/>
            <a:ext cx="9072563" cy="955675"/>
          </a:xfrm>
          <a:prstGeom prst="rect">
            <a:avLst/>
          </a:prstGeom>
          <a:pattFill prst="dotDmnd">
            <a:fgClr>
              <a:srgbClr val="B9D4FF"/>
            </a:fgClr>
            <a:bgClr>
              <a:srgbClr val="FFFFFF"/>
            </a:bgClr>
          </a:patt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800" b="1">
                <a:latin typeface="Arial" charset="0"/>
              </a:rPr>
              <a:t>Los C15 y C16 del Ac.Palmítico provienen de </a:t>
            </a:r>
            <a:r>
              <a:rPr lang="es-ES" altLang="es-AR" sz="2800" b="1" u="sng">
                <a:latin typeface="Arial" charset="0"/>
              </a:rPr>
              <a:t>ACETIL-CoA</a:t>
            </a:r>
            <a:r>
              <a:rPr lang="es-ES" altLang="es-AR" sz="2800" b="1">
                <a:latin typeface="Arial" charset="0"/>
              </a:rPr>
              <a:t> y los restantes de </a:t>
            </a:r>
            <a:r>
              <a:rPr lang="es-ES" altLang="es-AR" sz="2800" b="1" u="sng">
                <a:latin typeface="Arial" charset="0"/>
              </a:rPr>
              <a:t>MALONIL-CoA</a:t>
            </a:r>
          </a:p>
        </p:txBody>
      </p:sp>
      <p:sp>
        <p:nvSpPr>
          <p:cNvPr id="35843" name="Text Box 5"/>
          <p:cNvSpPr txBox="1">
            <a:spLocks noChangeArrowheads="1"/>
          </p:cNvSpPr>
          <p:nvPr/>
        </p:nvSpPr>
        <p:spPr bwMode="auto">
          <a:xfrm>
            <a:off x="0" y="2924175"/>
            <a:ext cx="9144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CH</a:t>
            </a:r>
            <a:r>
              <a:rPr lang="es-ES_tradnl" altLang="es-AR" sz="2000" b="1" baseline="-25000">
                <a:latin typeface="Arial" charset="0"/>
              </a:rPr>
              <a:t>3</a:t>
            </a:r>
            <a:r>
              <a:rPr lang="es-ES_tradnl" altLang="es-AR" sz="2000" b="1">
                <a:latin typeface="Arial" charset="0"/>
              </a:rPr>
              <a:t>-CH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-CH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-CH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-CH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-CH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-CH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-CH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-CH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-CH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-CH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-CH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-CH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-CH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-CH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-COOH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35844" name="Oval 6"/>
          <p:cNvSpPr>
            <a:spLocks noChangeArrowheads="1"/>
          </p:cNvSpPr>
          <p:nvPr/>
        </p:nvSpPr>
        <p:spPr bwMode="auto">
          <a:xfrm>
            <a:off x="8172450" y="2492375"/>
            <a:ext cx="360363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1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35845" name="Oval 7"/>
          <p:cNvSpPr>
            <a:spLocks noChangeArrowheads="1"/>
          </p:cNvSpPr>
          <p:nvPr/>
        </p:nvSpPr>
        <p:spPr bwMode="auto">
          <a:xfrm>
            <a:off x="1692275" y="2492375"/>
            <a:ext cx="360363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13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35846" name="Oval 8"/>
          <p:cNvSpPr>
            <a:spLocks noChangeArrowheads="1"/>
          </p:cNvSpPr>
          <p:nvPr/>
        </p:nvSpPr>
        <p:spPr bwMode="auto">
          <a:xfrm>
            <a:off x="1042988" y="2492375"/>
            <a:ext cx="360362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14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35847" name="Oval 9"/>
          <p:cNvSpPr>
            <a:spLocks noChangeArrowheads="1"/>
          </p:cNvSpPr>
          <p:nvPr/>
        </p:nvSpPr>
        <p:spPr bwMode="auto">
          <a:xfrm>
            <a:off x="539750" y="2420938"/>
            <a:ext cx="360363" cy="360362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15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35848" name="Oval 10"/>
          <p:cNvSpPr>
            <a:spLocks noChangeArrowheads="1"/>
          </p:cNvSpPr>
          <p:nvPr/>
        </p:nvSpPr>
        <p:spPr bwMode="auto">
          <a:xfrm>
            <a:off x="34925" y="2420938"/>
            <a:ext cx="360363" cy="360362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16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35849" name="Oval 11"/>
          <p:cNvSpPr>
            <a:spLocks noChangeArrowheads="1"/>
          </p:cNvSpPr>
          <p:nvPr/>
        </p:nvSpPr>
        <p:spPr bwMode="auto">
          <a:xfrm>
            <a:off x="3851275" y="2492375"/>
            <a:ext cx="360363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9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35850" name="Oval 12"/>
          <p:cNvSpPr>
            <a:spLocks noChangeArrowheads="1"/>
          </p:cNvSpPr>
          <p:nvPr/>
        </p:nvSpPr>
        <p:spPr bwMode="auto">
          <a:xfrm>
            <a:off x="3276600" y="2492375"/>
            <a:ext cx="360363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10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35851" name="Oval 13"/>
          <p:cNvSpPr>
            <a:spLocks noChangeArrowheads="1"/>
          </p:cNvSpPr>
          <p:nvPr/>
        </p:nvSpPr>
        <p:spPr bwMode="auto">
          <a:xfrm>
            <a:off x="2771775" y="2492375"/>
            <a:ext cx="360363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11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35852" name="Oval 14"/>
          <p:cNvSpPr>
            <a:spLocks noChangeArrowheads="1"/>
          </p:cNvSpPr>
          <p:nvPr/>
        </p:nvSpPr>
        <p:spPr bwMode="auto">
          <a:xfrm>
            <a:off x="2266950" y="2492375"/>
            <a:ext cx="360363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12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35853" name="Oval 15"/>
          <p:cNvSpPr>
            <a:spLocks noChangeArrowheads="1"/>
          </p:cNvSpPr>
          <p:nvPr/>
        </p:nvSpPr>
        <p:spPr bwMode="auto">
          <a:xfrm>
            <a:off x="6011863" y="2492375"/>
            <a:ext cx="360362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5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35854" name="Oval 16"/>
          <p:cNvSpPr>
            <a:spLocks noChangeArrowheads="1"/>
          </p:cNvSpPr>
          <p:nvPr/>
        </p:nvSpPr>
        <p:spPr bwMode="auto">
          <a:xfrm>
            <a:off x="5435600" y="2492375"/>
            <a:ext cx="360363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6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35855" name="Oval 17"/>
          <p:cNvSpPr>
            <a:spLocks noChangeArrowheads="1"/>
          </p:cNvSpPr>
          <p:nvPr/>
        </p:nvSpPr>
        <p:spPr bwMode="auto">
          <a:xfrm>
            <a:off x="4932363" y="2492375"/>
            <a:ext cx="360362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7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35856" name="Oval 18"/>
          <p:cNvSpPr>
            <a:spLocks noChangeArrowheads="1"/>
          </p:cNvSpPr>
          <p:nvPr/>
        </p:nvSpPr>
        <p:spPr bwMode="auto">
          <a:xfrm>
            <a:off x="4427538" y="2492375"/>
            <a:ext cx="360362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8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35857" name="Oval 19"/>
          <p:cNvSpPr>
            <a:spLocks noChangeArrowheads="1"/>
          </p:cNvSpPr>
          <p:nvPr/>
        </p:nvSpPr>
        <p:spPr bwMode="auto">
          <a:xfrm>
            <a:off x="7596188" y="2492375"/>
            <a:ext cx="360362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2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35858" name="Oval 20"/>
          <p:cNvSpPr>
            <a:spLocks noChangeArrowheads="1"/>
          </p:cNvSpPr>
          <p:nvPr/>
        </p:nvSpPr>
        <p:spPr bwMode="auto">
          <a:xfrm>
            <a:off x="7092950" y="2492375"/>
            <a:ext cx="360363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3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35859" name="Oval 21"/>
          <p:cNvSpPr>
            <a:spLocks noChangeArrowheads="1"/>
          </p:cNvSpPr>
          <p:nvPr/>
        </p:nvSpPr>
        <p:spPr bwMode="auto">
          <a:xfrm>
            <a:off x="6516688" y="2492375"/>
            <a:ext cx="360362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4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189462" name="Text Box 22" descr="Diagonal hacia arriba clara"/>
          <p:cNvSpPr txBox="1">
            <a:spLocks noChangeArrowheads="1"/>
          </p:cNvSpPr>
          <p:nvPr/>
        </p:nvSpPr>
        <p:spPr bwMode="auto">
          <a:xfrm>
            <a:off x="107950" y="4508500"/>
            <a:ext cx="1223963" cy="822325"/>
          </a:xfrm>
          <a:prstGeom prst="rect">
            <a:avLst/>
          </a:prstGeom>
          <a:pattFill prst="ltUpDiag">
            <a:fgClr>
              <a:schemeClr val="folHlink"/>
            </a:fgClr>
            <a:bgClr>
              <a:schemeClr val="bg1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2400" b="1">
                <a:latin typeface="Arial" charset="0"/>
              </a:rPr>
              <a:t>Acetil-CoA</a:t>
            </a:r>
            <a:endParaRPr lang="es-ES" altLang="es-AR" sz="2400" b="1">
              <a:latin typeface="Arial" charset="0"/>
            </a:endParaRPr>
          </a:p>
        </p:txBody>
      </p:sp>
      <p:sp>
        <p:nvSpPr>
          <p:cNvPr id="189463" name="Line 23"/>
          <p:cNvSpPr>
            <a:spLocks noChangeShapeType="1"/>
          </p:cNvSpPr>
          <p:nvPr/>
        </p:nvSpPr>
        <p:spPr bwMode="auto">
          <a:xfrm flipV="1">
            <a:off x="611188" y="3717925"/>
            <a:ext cx="0" cy="647700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89464" name="AutoShape 24"/>
          <p:cNvSpPr>
            <a:spLocks/>
          </p:cNvSpPr>
          <p:nvPr/>
        </p:nvSpPr>
        <p:spPr bwMode="auto">
          <a:xfrm rot="16200000" flipV="1">
            <a:off x="468313" y="2997200"/>
            <a:ext cx="287337" cy="1008063"/>
          </a:xfrm>
          <a:prstGeom prst="leftBrace">
            <a:avLst>
              <a:gd name="adj1" fmla="val 29236"/>
              <a:gd name="adj2" fmla="val 50000"/>
            </a:avLst>
          </a:prstGeom>
          <a:noFill/>
          <a:ln w="34925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s-PE" altLang="es-AR" sz="1800" b="1">
              <a:solidFill>
                <a:srgbClr val="0064FF"/>
              </a:solidFill>
              <a:latin typeface="Arial" charset="0"/>
            </a:endParaRPr>
          </a:p>
        </p:txBody>
      </p:sp>
      <p:sp>
        <p:nvSpPr>
          <p:cNvPr id="189465" name="Text Box 25"/>
          <p:cNvSpPr txBox="1">
            <a:spLocks noChangeArrowheads="1"/>
          </p:cNvSpPr>
          <p:nvPr/>
        </p:nvSpPr>
        <p:spPr bwMode="auto">
          <a:xfrm>
            <a:off x="2987675" y="4797425"/>
            <a:ext cx="2808288" cy="519113"/>
          </a:xfrm>
          <a:prstGeom prst="rect">
            <a:avLst/>
          </a:prstGeom>
          <a:solidFill>
            <a:srgbClr val="00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_tradnl" altLang="es-AR" sz="2800" b="1">
                <a:latin typeface="Arial" charset="0"/>
              </a:rPr>
              <a:t>Malonil-CoA</a:t>
            </a:r>
            <a:endParaRPr lang="es-ES" altLang="es-AR" sz="2800" b="1">
              <a:latin typeface="Arial" charset="0"/>
            </a:endParaRPr>
          </a:p>
        </p:txBody>
      </p:sp>
      <p:sp>
        <p:nvSpPr>
          <p:cNvPr id="189466" name="AutoShape 26"/>
          <p:cNvSpPr>
            <a:spLocks/>
          </p:cNvSpPr>
          <p:nvPr/>
        </p:nvSpPr>
        <p:spPr bwMode="auto">
          <a:xfrm rot="16200000" flipV="1">
            <a:off x="1547813" y="2924175"/>
            <a:ext cx="287337" cy="1008063"/>
          </a:xfrm>
          <a:prstGeom prst="leftBrace">
            <a:avLst>
              <a:gd name="adj1" fmla="val 29236"/>
              <a:gd name="adj2" fmla="val 50000"/>
            </a:avLst>
          </a:prstGeom>
          <a:noFill/>
          <a:ln w="349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s-PE" altLang="es-AR" sz="1800" b="1">
              <a:solidFill>
                <a:srgbClr val="0064FF"/>
              </a:solidFill>
              <a:latin typeface="Arial" charset="0"/>
            </a:endParaRPr>
          </a:p>
        </p:txBody>
      </p:sp>
      <p:sp>
        <p:nvSpPr>
          <p:cNvPr id="189467" name="AutoShape 27"/>
          <p:cNvSpPr>
            <a:spLocks/>
          </p:cNvSpPr>
          <p:nvPr/>
        </p:nvSpPr>
        <p:spPr bwMode="auto">
          <a:xfrm rot="16200000" flipV="1">
            <a:off x="4787900" y="2997201"/>
            <a:ext cx="287337" cy="1008062"/>
          </a:xfrm>
          <a:prstGeom prst="leftBrace">
            <a:avLst>
              <a:gd name="adj1" fmla="val 29236"/>
              <a:gd name="adj2" fmla="val 50000"/>
            </a:avLst>
          </a:prstGeom>
          <a:noFill/>
          <a:ln w="349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s-PE" altLang="es-AR" sz="1800" b="1">
              <a:solidFill>
                <a:srgbClr val="0064FF"/>
              </a:solidFill>
              <a:latin typeface="Arial" charset="0"/>
            </a:endParaRPr>
          </a:p>
        </p:txBody>
      </p:sp>
      <p:sp>
        <p:nvSpPr>
          <p:cNvPr id="189468" name="AutoShape 28"/>
          <p:cNvSpPr>
            <a:spLocks/>
          </p:cNvSpPr>
          <p:nvPr/>
        </p:nvSpPr>
        <p:spPr bwMode="auto">
          <a:xfrm rot="16200000" flipV="1">
            <a:off x="5940425" y="2997201"/>
            <a:ext cx="287337" cy="1008062"/>
          </a:xfrm>
          <a:prstGeom prst="leftBrace">
            <a:avLst>
              <a:gd name="adj1" fmla="val 29236"/>
              <a:gd name="adj2" fmla="val 50000"/>
            </a:avLst>
          </a:prstGeom>
          <a:noFill/>
          <a:ln w="349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s-PE" altLang="es-AR" sz="1800" b="1">
              <a:solidFill>
                <a:srgbClr val="0064FF"/>
              </a:solidFill>
              <a:latin typeface="Arial" charset="0"/>
            </a:endParaRPr>
          </a:p>
        </p:txBody>
      </p:sp>
      <p:sp>
        <p:nvSpPr>
          <p:cNvPr id="189469" name="AutoShape 29"/>
          <p:cNvSpPr>
            <a:spLocks/>
          </p:cNvSpPr>
          <p:nvPr/>
        </p:nvSpPr>
        <p:spPr bwMode="auto">
          <a:xfrm rot="16200000" flipV="1">
            <a:off x="6948488" y="2997200"/>
            <a:ext cx="287337" cy="1008063"/>
          </a:xfrm>
          <a:prstGeom prst="leftBrace">
            <a:avLst>
              <a:gd name="adj1" fmla="val 29236"/>
              <a:gd name="adj2" fmla="val 50000"/>
            </a:avLst>
          </a:prstGeom>
          <a:noFill/>
          <a:ln w="349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s-PE" altLang="es-AR" sz="1800" b="1">
              <a:solidFill>
                <a:srgbClr val="0064FF"/>
              </a:solidFill>
              <a:latin typeface="Arial" charset="0"/>
            </a:endParaRPr>
          </a:p>
        </p:txBody>
      </p:sp>
      <p:sp>
        <p:nvSpPr>
          <p:cNvPr id="189470" name="AutoShape 30"/>
          <p:cNvSpPr>
            <a:spLocks/>
          </p:cNvSpPr>
          <p:nvPr/>
        </p:nvSpPr>
        <p:spPr bwMode="auto">
          <a:xfrm rot="16200000" flipV="1">
            <a:off x="8027988" y="2924175"/>
            <a:ext cx="287337" cy="1008063"/>
          </a:xfrm>
          <a:prstGeom prst="leftBrace">
            <a:avLst>
              <a:gd name="adj1" fmla="val 29236"/>
              <a:gd name="adj2" fmla="val 50000"/>
            </a:avLst>
          </a:prstGeom>
          <a:noFill/>
          <a:ln w="349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s-PE" altLang="es-AR" sz="1800" b="1">
              <a:solidFill>
                <a:srgbClr val="0064FF"/>
              </a:solidFill>
              <a:latin typeface="Arial" charset="0"/>
            </a:endParaRPr>
          </a:p>
        </p:txBody>
      </p:sp>
      <p:sp>
        <p:nvSpPr>
          <p:cNvPr id="189471" name="AutoShape 31"/>
          <p:cNvSpPr>
            <a:spLocks/>
          </p:cNvSpPr>
          <p:nvPr/>
        </p:nvSpPr>
        <p:spPr bwMode="auto">
          <a:xfrm rot="16200000" flipV="1">
            <a:off x="2628900" y="2924176"/>
            <a:ext cx="287337" cy="1008062"/>
          </a:xfrm>
          <a:prstGeom prst="leftBrace">
            <a:avLst>
              <a:gd name="adj1" fmla="val 29236"/>
              <a:gd name="adj2" fmla="val 50000"/>
            </a:avLst>
          </a:prstGeom>
          <a:noFill/>
          <a:ln w="349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s-PE" altLang="es-AR" sz="1800" b="1">
              <a:solidFill>
                <a:srgbClr val="0064FF"/>
              </a:solidFill>
              <a:latin typeface="Arial" charset="0"/>
            </a:endParaRPr>
          </a:p>
        </p:txBody>
      </p:sp>
      <p:sp>
        <p:nvSpPr>
          <p:cNvPr id="189472" name="AutoShape 32"/>
          <p:cNvSpPr>
            <a:spLocks/>
          </p:cNvSpPr>
          <p:nvPr/>
        </p:nvSpPr>
        <p:spPr bwMode="auto">
          <a:xfrm rot="16200000" flipV="1">
            <a:off x="3708400" y="2924176"/>
            <a:ext cx="287337" cy="1008062"/>
          </a:xfrm>
          <a:prstGeom prst="leftBrace">
            <a:avLst>
              <a:gd name="adj1" fmla="val 29236"/>
              <a:gd name="adj2" fmla="val 50000"/>
            </a:avLst>
          </a:prstGeom>
          <a:noFill/>
          <a:ln w="349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s-PE" altLang="es-AR" sz="1800" b="1">
              <a:solidFill>
                <a:srgbClr val="0064FF"/>
              </a:solidFill>
              <a:latin typeface="Arial" charset="0"/>
            </a:endParaRPr>
          </a:p>
        </p:txBody>
      </p:sp>
      <p:sp>
        <p:nvSpPr>
          <p:cNvPr id="189473" name="Line 33"/>
          <p:cNvSpPr>
            <a:spLocks noChangeShapeType="1"/>
          </p:cNvSpPr>
          <p:nvPr/>
        </p:nvSpPr>
        <p:spPr bwMode="auto">
          <a:xfrm>
            <a:off x="1835150" y="3789363"/>
            <a:ext cx="1152525" cy="863600"/>
          </a:xfrm>
          <a:prstGeom prst="line">
            <a:avLst/>
          </a:prstGeom>
          <a:noFill/>
          <a:ln w="349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89474" name="Line 34"/>
          <p:cNvSpPr>
            <a:spLocks noChangeShapeType="1"/>
          </p:cNvSpPr>
          <p:nvPr/>
        </p:nvSpPr>
        <p:spPr bwMode="auto">
          <a:xfrm flipH="1">
            <a:off x="5795963" y="3716338"/>
            <a:ext cx="1223962" cy="1008062"/>
          </a:xfrm>
          <a:prstGeom prst="line">
            <a:avLst/>
          </a:prstGeom>
          <a:noFill/>
          <a:ln w="349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89475" name="Line 35"/>
          <p:cNvSpPr>
            <a:spLocks noChangeShapeType="1"/>
          </p:cNvSpPr>
          <p:nvPr/>
        </p:nvSpPr>
        <p:spPr bwMode="auto">
          <a:xfrm flipH="1">
            <a:off x="6156325" y="3644900"/>
            <a:ext cx="1871663" cy="1368425"/>
          </a:xfrm>
          <a:prstGeom prst="line">
            <a:avLst/>
          </a:prstGeom>
          <a:noFill/>
          <a:ln w="349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89476" name="Line 36"/>
          <p:cNvSpPr>
            <a:spLocks noChangeShapeType="1"/>
          </p:cNvSpPr>
          <p:nvPr/>
        </p:nvSpPr>
        <p:spPr bwMode="auto">
          <a:xfrm>
            <a:off x="2771775" y="3644900"/>
            <a:ext cx="863600" cy="936625"/>
          </a:xfrm>
          <a:prstGeom prst="line">
            <a:avLst/>
          </a:prstGeom>
          <a:noFill/>
          <a:ln w="349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89477" name="Line 37"/>
          <p:cNvSpPr>
            <a:spLocks noChangeShapeType="1"/>
          </p:cNvSpPr>
          <p:nvPr/>
        </p:nvSpPr>
        <p:spPr bwMode="auto">
          <a:xfrm>
            <a:off x="4932363" y="3716338"/>
            <a:ext cx="0" cy="649287"/>
          </a:xfrm>
          <a:prstGeom prst="line">
            <a:avLst/>
          </a:prstGeom>
          <a:noFill/>
          <a:ln w="349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89478" name="Line 38"/>
          <p:cNvSpPr>
            <a:spLocks noChangeShapeType="1"/>
          </p:cNvSpPr>
          <p:nvPr/>
        </p:nvSpPr>
        <p:spPr bwMode="auto">
          <a:xfrm>
            <a:off x="3851275" y="3644900"/>
            <a:ext cx="288925" cy="863600"/>
          </a:xfrm>
          <a:prstGeom prst="line">
            <a:avLst/>
          </a:prstGeom>
          <a:noFill/>
          <a:ln w="349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89479" name="Line 39"/>
          <p:cNvSpPr>
            <a:spLocks noChangeShapeType="1"/>
          </p:cNvSpPr>
          <p:nvPr/>
        </p:nvSpPr>
        <p:spPr bwMode="auto">
          <a:xfrm flipH="1">
            <a:off x="5292725" y="3716338"/>
            <a:ext cx="792163" cy="792162"/>
          </a:xfrm>
          <a:prstGeom prst="line">
            <a:avLst/>
          </a:prstGeom>
          <a:noFill/>
          <a:ln w="349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89480" name="AutoShape 40"/>
          <p:cNvSpPr>
            <a:spLocks noChangeArrowheads="1"/>
          </p:cNvSpPr>
          <p:nvPr/>
        </p:nvSpPr>
        <p:spPr bwMode="auto">
          <a:xfrm>
            <a:off x="0" y="1700213"/>
            <a:ext cx="8893175" cy="720725"/>
          </a:xfrm>
          <a:prstGeom prst="rightArrow">
            <a:avLst>
              <a:gd name="adj1" fmla="val 19500"/>
              <a:gd name="adj2" fmla="val 197370"/>
            </a:avLst>
          </a:prstGeom>
          <a:solidFill>
            <a:srgbClr val="FF3300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  <p:sp>
        <p:nvSpPr>
          <p:cNvPr id="35879" name="Text Box 40"/>
          <p:cNvSpPr txBox="1">
            <a:spLocks noChangeArrowheads="1"/>
          </p:cNvSpPr>
          <p:nvPr/>
        </p:nvSpPr>
        <p:spPr bwMode="auto">
          <a:xfrm>
            <a:off x="468313" y="333375"/>
            <a:ext cx="7991475" cy="8309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AR" altLang="es-AR" sz="2400" b="1" dirty="0">
                <a:latin typeface="Arial" charset="0"/>
              </a:rPr>
              <a:t>COMIENZO Y PROCEDENCIA DE LOS CARBONOS DEL ACIDO GRASO</a:t>
            </a:r>
            <a:endParaRPr lang="es-ES" altLang="es-AR" sz="24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2945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89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89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189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89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8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8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8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8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8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8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18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18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18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18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8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18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18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18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18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18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5" dur="500"/>
                                        <p:tgtEl>
                                          <p:spTgt spid="18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8" dur="500"/>
                                        <p:tgtEl>
                                          <p:spTgt spid="18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3" dur="500"/>
                                        <p:tgtEl>
                                          <p:spTgt spid="189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4" grpId="0" animBg="1"/>
      <p:bldP spid="189462" grpId="0" animBg="1"/>
      <p:bldP spid="189463" grpId="0" animBg="1"/>
      <p:bldP spid="189464" grpId="0" animBg="1"/>
      <p:bldP spid="189465" grpId="0" animBg="1"/>
      <p:bldP spid="189466" grpId="0" animBg="1"/>
      <p:bldP spid="189467" grpId="0" animBg="1"/>
      <p:bldP spid="189468" grpId="0" animBg="1"/>
      <p:bldP spid="189469" grpId="0" animBg="1"/>
      <p:bldP spid="189470" grpId="0" animBg="1"/>
      <p:bldP spid="189471" grpId="0" animBg="1"/>
      <p:bldP spid="189472" grpId="0" animBg="1"/>
      <p:bldP spid="189473" grpId="0" animBg="1"/>
      <p:bldP spid="189474" grpId="0" animBg="1"/>
      <p:bldP spid="189475" grpId="0" animBg="1"/>
      <p:bldP spid="189476" grpId="0" animBg="1"/>
      <p:bldP spid="189477" grpId="0" animBg="1"/>
      <p:bldP spid="189478" grpId="0" animBg="1"/>
      <p:bldP spid="189479" grpId="0" animBg="1"/>
      <p:bldP spid="189480" grpId="0" animBg="1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3024</TotalTime>
  <Words>1848</Words>
  <Application>Microsoft Office PowerPoint</Application>
  <PresentationFormat>Presentación en pantalla (4:3)</PresentationFormat>
  <Paragraphs>442</Paragraphs>
  <Slides>45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45</vt:i4>
      </vt:variant>
    </vt:vector>
  </HeadingPairs>
  <TitlesOfParts>
    <vt:vector size="46" baseType="lpstr">
      <vt:lpstr>Tema de Office</vt:lpstr>
      <vt:lpstr>Presentación de PowerPoint</vt:lpstr>
      <vt:lpstr>Presentación de PowerPoint</vt:lpstr>
      <vt:lpstr>Biosíntesis de ácidos grasos (palmítico) Características generales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  Formación de   ACETIL- EnzimaCondensante (EC)  1°) Adición del grupo acetilo</vt:lpstr>
      <vt:lpstr>CONDENSACIÓN DEL ACETILO DE EC CON MALONILO DE ACP</vt:lpstr>
      <vt:lpstr>PRIMERA REDUCCION</vt:lpstr>
      <vt:lpstr>ETAPA DE DESHIDRATACION</vt:lpstr>
      <vt:lpstr>SEGUNDA REDUCCION</vt:lpstr>
      <vt:lpstr>Presentación de PowerPoint</vt:lpstr>
      <vt:lpstr>Presentación de PowerPoint</vt:lpstr>
      <vt:lpstr>Balance de la Biosíntesis</vt:lpstr>
      <vt:lpstr>Presentación de PowerPoint</vt:lpstr>
      <vt:lpstr> ELONGACION DE LOS ACIDOS GRASOS (de más de 16 C) </vt:lpstr>
      <vt:lpstr>BIOSINTESIS DE ACIDOS GRASOS MONOINSATURADOS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    El Colesterol…   ¿Cómo ingresa  y sale  del Hígado?  -En el hombre, el Colesterol No se degrada   -Ingresos y egresos deben mantener un equilibrio    </vt:lpstr>
      <vt:lpstr>Presentación de PowerPoint</vt:lpstr>
      <vt:lpstr>Presentación de PowerPoint</vt:lpstr>
      <vt:lpstr>Síntesis de colesterol</vt:lpstr>
      <vt:lpstr>Presentación de PowerPoint</vt:lpstr>
      <vt:lpstr>Presentación de PowerPoint</vt:lpstr>
      <vt:lpstr>Presentación de PowerPoint</vt:lpstr>
      <vt:lpstr>Presentación de PowerPoint</vt:lpstr>
      <vt:lpstr>Regulación de la Biosíntesis de Colesterol</vt:lpstr>
      <vt:lpstr>Presentación de PowerPoint</vt:lpstr>
      <vt:lpstr>Presentación de PowerPoint</vt:lpstr>
      <vt:lpstr>Presentación de PowerPoint</vt:lpstr>
      <vt:lpstr>Presentación de PowerPoint</vt:lpstr>
      <vt:lpstr>Sales biliares y emulsión de grasas</vt:lpstr>
      <vt:lpstr>SALES Y ACIDOS BILIARES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ali y facu</dc:creator>
  <cp:lastModifiedBy>ethel</cp:lastModifiedBy>
  <cp:revision>54</cp:revision>
  <dcterms:created xsi:type="dcterms:W3CDTF">2014-10-12T02:51:21Z</dcterms:created>
  <dcterms:modified xsi:type="dcterms:W3CDTF">2017-10-04T03:00:28Z</dcterms:modified>
</cp:coreProperties>
</file>